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58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59" r:id="rId18"/>
    <p:sldId id="275" r:id="rId19"/>
    <p:sldId id="260" r:id="rId20"/>
    <p:sldId id="274" r:id="rId2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7AEF-E02D-4001-882C-AF0F507D2978}" type="datetimeFigureOut">
              <a:rPr lang="es-MX" smtClean="0"/>
              <a:t>06/08/2018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BDDD-8078-424A-A524-570E59602A9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7AEF-E02D-4001-882C-AF0F507D2978}" type="datetimeFigureOut">
              <a:rPr lang="es-MX" smtClean="0"/>
              <a:t>06/08/2018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BDDD-8078-424A-A524-570E59602A9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7AEF-E02D-4001-882C-AF0F507D2978}" type="datetimeFigureOut">
              <a:rPr lang="es-MX" smtClean="0"/>
              <a:t>06/08/2018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BDDD-8078-424A-A524-570E59602A9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7AEF-E02D-4001-882C-AF0F507D2978}" type="datetimeFigureOut">
              <a:rPr lang="es-MX" smtClean="0"/>
              <a:t>06/08/2018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BDDD-8078-424A-A524-570E59602A9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7AEF-E02D-4001-882C-AF0F507D2978}" type="datetimeFigureOut">
              <a:rPr lang="es-MX" smtClean="0"/>
              <a:t>06/08/2018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BDDD-8078-424A-A524-570E59602A9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7AEF-E02D-4001-882C-AF0F507D2978}" type="datetimeFigureOut">
              <a:rPr lang="es-MX" smtClean="0"/>
              <a:t>06/08/2018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BDDD-8078-424A-A524-570E59602A9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7AEF-E02D-4001-882C-AF0F507D2978}" type="datetimeFigureOut">
              <a:rPr lang="es-MX" smtClean="0"/>
              <a:t>06/08/2018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BDDD-8078-424A-A524-570E59602A9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7AEF-E02D-4001-882C-AF0F507D2978}" type="datetimeFigureOut">
              <a:rPr lang="es-MX" smtClean="0"/>
              <a:t>06/08/2018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BDDD-8078-424A-A524-570E59602A9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7AEF-E02D-4001-882C-AF0F507D2978}" type="datetimeFigureOut">
              <a:rPr lang="es-MX" smtClean="0"/>
              <a:t>06/08/2018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BDDD-8078-424A-A524-570E59602A9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7AEF-E02D-4001-882C-AF0F507D2978}" type="datetimeFigureOut">
              <a:rPr lang="es-MX" smtClean="0"/>
              <a:t>06/08/2018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BDDD-8078-424A-A524-570E59602A9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07AEF-E02D-4001-882C-AF0F507D2978}" type="datetimeFigureOut">
              <a:rPr lang="es-MX" smtClean="0"/>
              <a:t>06/08/2018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BDDD-8078-424A-A524-570E59602A9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07AEF-E02D-4001-882C-AF0F507D2978}" type="datetimeFigureOut">
              <a:rPr lang="es-MX" smtClean="0"/>
              <a:t>06/08/2018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EBDDD-8078-424A-A524-570E59602A96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307970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1470025"/>
          </a:xfrm>
        </p:spPr>
        <p:txBody>
          <a:bodyPr>
            <a:noAutofit/>
          </a:bodyPr>
          <a:lstStyle/>
          <a:p>
            <a:r>
              <a:rPr lang="es-ES" sz="4800" dirty="0" smtClean="0">
                <a:solidFill>
                  <a:schemeClr val="accent2">
                    <a:lumMod val="75000"/>
                  </a:schemeClr>
                </a:solidFill>
              </a:rPr>
              <a:t>ALGAS MARINAS y EVOLUCIÓN</a:t>
            </a:r>
            <a:endParaRPr lang="es-MX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6264696"/>
          </a:xfrm>
          <a:gradFill>
            <a:gsLst>
              <a:gs pos="100000">
                <a:schemeClr val="accent6">
                  <a:tint val="37000"/>
                  <a:satMod val="300000"/>
                  <a:alpha val="2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dirty="0" smtClean="0">
                <a:solidFill>
                  <a:srgbClr val="C00000"/>
                </a:solidFill>
              </a:rPr>
              <a:t>Bebés </a:t>
            </a:r>
            <a:r>
              <a:rPr lang="es-MX" dirty="0">
                <a:solidFill>
                  <a:srgbClr val="C00000"/>
                </a:solidFill>
              </a:rPr>
              <a:t>aparentemente </a:t>
            </a:r>
            <a:r>
              <a:rPr lang="es-MX" dirty="0" smtClean="0">
                <a:solidFill>
                  <a:srgbClr val="C00000"/>
                </a:solidFill>
              </a:rPr>
              <a:t>normales </a:t>
            </a:r>
            <a:r>
              <a:rPr lang="es-MX" i="1" dirty="0" smtClean="0">
                <a:solidFill>
                  <a:srgbClr val="C00000"/>
                </a:solidFill>
              </a:rPr>
              <a:t>sufrirán </a:t>
            </a:r>
            <a:r>
              <a:rPr lang="es-MX" i="1" dirty="0">
                <a:solidFill>
                  <a:srgbClr val="C00000"/>
                </a:solidFill>
              </a:rPr>
              <a:t>problemas de aprendizaje </a:t>
            </a:r>
            <a:r>
              <a:rPr lang="es-MX" i="1" dirty="0" smtClean="0">
                <a:solidFill>
                  <a:srgbClr val="C00000"/>
                </a:solidFill>
              </a:rPr>
              <a:t>y </a:t>
            </a:r>
            <a:r>
              <a:rPr lang="es-MX" i="1" dirty="0">
                <a:solidFill>
                  <a:srgbClr val="C00000"/>
                </a:solidFill>
              </a:rPr>
              <a:t>tendrán </a:t>
            </a:r>
            <a:r>
              <a:rPr lang="es-MX" i="1" dirty="0" smtClean="0">
                <a:solidFill>
                  <a:srgbClr val="C00000"/>
                </a:solidFill>
              </a:rPr>
              <a:t>dificultad para continuar la educación </a:t>
            </a:r>
            <a:r>
              <a:rPr lang="es-MX" i="1" dirty="0">
                <a:solidFill>
                  <a:srgbClr val="C00000"/>
                </a:solidFill>
              </a:rPr>
              <a:t>escolar.</a:t>
            </a:r>
          </a:p>
          <a:p>
            <a:r>
              <a:rPr lang="es-MX" dirty="0" smtClean="0">
                <a:solidFill>
                  <a:schemeClr val="accent2">
                    <a:lumMod val="50000"/>
                  </a:schemeClr>
                </a:solidFill>
              </a:rPr>
              <a:t>Hijos de madres con carencia </a:t>
            </a:r>
            <a:r>
              <a:rPr lang="es-MX" dirty="0">
                <a:solidFill>
                  <a:schemeClr val="accent2">
                    <a:lumMod val="50000"/>
                  </a:schemeClr>
                </a:solidFill>
              </a:rPr>
              <a:t>de yodo durante el embarazo, </a:t>
            </a:r>
            <a:r>
              <a:rPr lang="es-MX" i="1" dirty="0" smtClean="0">
                <a:solidFill>
                  <a:schemeClr val="accent2">
                    <a:lumMod val="50000"/>
                  </a:schemeClr>
                </a:solidFill>
              </a:rPr>
              <a:t>pueden presentar retraso </a:t>
            </a:r>
            <a:r>
              <a:rPr lang="es-MX" i="1" dirty="0">
                <a:solidFill>
                  <a:schemeClr val="accent2">
                    <a:lumMod val="50000"/>
                  </a:schemeClr>
                </a:solidFill>
              </a:rPr>
              <a:t>grave en </a:t>
            </a:r>
            <a:r>
              <a:rPr lang="es-MX" i="1" dirty="0" smtClean="0">
                <a:solidFill>
                  <a:schemeClr val="accent2">
                    <a:lumMod val="50000"/>
                  </a:schemeClr>
                </a:solidFill>
              </a:rPr>
              <a:t>desarrollo </a:t>
            </a:r>
            <a:r>
              <a:rPr lang="es-MX" i="1" dirty="0">
                <a:solidFill>
                  <a:schemeClr val="accent2">
                    <a:lumMod val="50000"/>
                  </a:schemeClr>
                </a:solidFill>
              </a:rPr>
              <a:t>físico y </a:t>
            </a:r>
            <a:r>
              <a:rPr lang="es-MX" i="1" dirty="0" smtClean="0">
                <a:solidFill>
                  <a:schemeClr val="accent2">
                    <a:lumMod val="50000"/>
                  </a:schemeClr>
                </a:solidFill>
              </a:rPr>
              <a:t>mental.</a:t>
            </a:r>
          </a:p>
          <a:p>
            <a:r>
              <a:rPr lang="es-MX" dirty="0" smtClean="0">
                <a:solidFill>
                  <a:srgbClr val="C00000"/>
                </a:solidFill>
              </a:rPr>
              <a:t>Otros </a:t>
            </a:r>
            <a:r>
              <a:rPr lang="es-MX" dirty="0">
                <a:solidFill>
                  <a:srgbClr val="C00000"/>
                </a:solidFill>
              </a:rPr>
              <a:t>síntomas de este </a:t>
            </a:r>
            <a:r>
              <a:rPr lang="es-MX" dirty="0" smtClean="0">
                <a:solidFill>
                  <a:srgbClr val="C00000"/>
                </a:solidFill>
              </a:rPr>
              <a:t>retraso son: </a:t>
            </a:r>
            <a:r>
              <a:rPr lang="es-MX" i="1" dirty="0" smtClean="0">
                <a:solidFill>
                  <a:srgbClr val="C00000"/>
                </a:solidFill>
              </a:rPr>
              <a:t>defectos </a:t>
            </a:r>
            <a:r>
              <a:rPr lang="es-MX" i="1" dirty="0">
                <a:solidFill>
                  <a:srgbClr val="C00000"/>
                </a:solidFill>
              </a:rPr>
              <a:t>en el habla, la sordera y el cretinismo</a:t>
            </a:r>
            <a:r>
              <a:rPr lang="es-MX" i="1" dirty="0" smtClean="0">
                <a:solidFill>
                  <a:srgbClr val="C00000"/>
                </a:solidFill>
              </a:rPr>
              <a:t>.</a:t>
            </a:r>
          </a:p>
          <a:p>
            <a:r>
              <a:rPr lang="es-MX" dirty="0">
                <a:solidFill>
                  <a:schemeClr val="accent2">
                    <a:lumMod val="50000"/>
                  </a:schemeClr>
                </a:solidFill>
              </a:rPr>
              <a:t>UNICEF se concentra en </a:t>
            </a:r>
            <a:r>
              <a:rPr lang="es-MX" dirty="0" smtClean="0">
                <a:solidFill>
                  <a:schemeClr val="accent2">
                    <a:lumMod val="50000"/>
                  </a:schemeClr>
                </a:solidFill>
              </a:rPr>
              <a:t>casos </a:t>
            </a:r>
            <a:r>
              <a:rPr lang="es-MX" dirty="0">
                <a:solidFill>
                  <a:schemeClr val="accent2">
                    <a:lumMod val="50000"/>
                  </a:schemeClr>
                </a:solidFill>
              </a:rPr>
              <a:t>"subclínicos" de </a:t>
            </a:r>
            <a:r>
              <a:rPr lang="es-MX" dirty="0" smtClean="0">
                <a:solidFill>
                  <a:schemeClr val="accent2">
                    <a:lumMod val="50000"/>
                  </a:schemeClr>
                </a:solidFill>
              </a:rPr>
              <a:t> trastornos por carencia </a:t>
            </a:r>
            <a:r>
              <a:rPr lang="es-MX" dirty="0">
                <a:solidFill>
                  <a:schemeClr val="accent2">
                    <a:lumMod val="50000"/>
                  </a:schemeClr>
                </a:solidFill>
              </a:rPr>
              <a:t>de yodo, o </a:t>
            </a:r>
            <a:r>
              <a:rPr lang="es-MX" i="1" dirty="0">
                <a:solidFill>
                  <a:schemeClr val="accent2">
                    <a:lumMod val="50000"/>
                  </a:schemeClr>
                </a:solidFill>
              </a:rPr>
              <a:t>en </a:t>
            </a:r>
            <a:r>
              <a:rPr lang="es-MX" i="1" dirty="0" smtClean="0">
                <a:solidFill>
                  <a:schemeClr val="accent2">
                    <a:lumMod val="50000"/>
                  </a:schemeClr>
                </a:solidFill>
              </a:rPr>
              <a:t>infantes con carencia leve </a:t>
            </a:r>
            <a:r>
              <a:rPr lang="es-MX" i="1" dirty="0">
                <a:solidFill>
                  <a:schemeClr val="accent2">
                    <a:lumMod val="50000"/>
                  </a:schemeClr>
                </a:solidFill>
              </a:rPr>
              <a:t>y que parecen normales, pero </a:t>
            </a:r>
            <a:r>
              <a:rPr lang="es-MX" i="1" dirty="0" smtClean="0">
                <a:solidFill>
                  <a:schemeClr val="accent2">
                    <a:lumMod val="50000"/>
                  </a:schemeClr>
                </a:solidFill>
              </a:rPr>
              <a:t>han </a:t>
            </a:r>
            <a:r>
              <a:rPr lang="es-MX" i="1" dirty="0">
                <a:solidFill>
                  <a:schemeClr val="accent2">
                    <a:lumMod val="50000"/>
                  </a:schemeClr>
                </a:solidFill>
              </a:rPr>
              <a:t>perdido 10 a 15 </a:t>
            </a:r>
            <a:r>
              <a:rPr lang="es-MX" i="1" dirty="0" smtClean="0">
                <a:solidFill>
                  <a:schemeClr val="accent2">
                    <a:lumMod val="50000"/>
                  </a:schemeClr>
                </a:solidFill>
              </a:rPr>
              <a:t>puntos del IQ</a:t>
            </a:r>
            <a:endParaRPr lang="es-MX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60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01254"/>
          </a:xfrm>
          <a:gradFill>
            <a:gsLst>
              <a:gs pos="94000">
                <a:schemeClr val="dk1">
                  <a:tint val="50000"/>
                  <a:satMod val="300000"/>
                  <a:alpha val="5000"/>
                </a:schemeClr>
              </a:gs>
              <a:gs pos="99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MX" sz="2800" b="1" dirty="0" smtClean="0">
                <a:solidFill>
                  <a:srgbClr val="C00000"/>
                </a:solidFill>
              </a:rPr>
              <a:t>DE TODOS LOS ELEMENTOS ESENCIALES, EL MENOS COMPRENDIDO E IRRACIONALMENTE TEMIDO </a:t>
            </a:r>
            <a:br>
              <a:rPr lang="es-MX" sz="2800" b="1" dirty="0" smtClean="0">
                <a:solidFill>
                  <a:srgbClr val="C00000"/>
                </a:solidFill>
              </a:rPr>
            </a:br>
            <a:r>
              <a:rPr lang="es-MX" sz="2800" b="1" dirty="0" smtClean="0">
                <a:solidFill>
                  <a:srgbClr val="C00000"/>
                </a:solidFill>
              </a:rPr>
              <a:t>ES EL YODO, SIENDO EL MÁS SEGURO DE TODOS</a:t>
            </a:r>
            <a:endParaRPr lang="es-MX" sz="2800" b="1" dirty="0">
              <a:solidFill>
                <a:srgbClr val="C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  <a:gradFill>
            <a:gsLst>
              <a:gs pos="42000">
                <a:schemeClr val="accent6">
                  <a:tint val="50000"/>
                  <a:satMod val="300000"/>
                  <a:alpha val="10000"/>
                </a:schemeClr>
              </a:gs>
              <a:gs pos="100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s-MX" dirty="0" smtClean="0">
                <a:solidFill>
                  <a:srgbClr val="002060"/>
                </a:solidFill>
              </a:rPr>
              <a:t>Por el rápido crecimiento </a:t>
            </a:r>
            <a:r>
              <a:rPr lang="es-MX" dirty="0">
                <a:solidFill>
                  <a:srgbClr val="002060"/>
                </a:solidFill>
              </a:rPr>
              <a:t>del cerebro </a:t>
            </a:r>
            <a:r>
              <a:rPr lang="es-MX" dirty="0" smtClean="0">
                <a:solidFill>
                  <a:srgbClr val="002060"/>
                </a:solidFill>
              </a:rPr>
              <a:t>en el </a:t>
            </a:r>
            <a:r>
              <a:rPr lang="es-MX" dirty="0">
                <a:solidFill>
                  <a:srgbClr val="002060"/>
                </a:solidFill>
              </a:rPr>
              <a:t>último trimestre de la gestación y </a:t>
            </a:r>
            <a:r>
              <a:rPr lang="es-MX" dirty="0" smtClean="0">
                <a:solidFill>
                  <a:srgbClr val="002060"/>
                </a:solidFill>
              </a:rPr>
              <a:t>etapa post-natal</a:t>
            </a:r>
            <a:r>
              <a:rPr lang="es-MX" dirty="0">
                <a:solidFill>
                  <a:srgbClr val="002060"/>
                </a:solidFill>
              </a:rPr>
              <a:t>, se vuelve </a:t>
            </a:r>
            <a:r>
              <a:rPr lang="es-MX" dirty="0" smtClean="0">
                <a:solidFill>
                  <a:srgbClr val="002060"/>
                </a:solidFill>
              </a:rPr>
              <a:t>vulnerable </a:t>
            </a:r>
            <a:r>
              <a:rPr lang="es-MX" dirty="0">
                <a:solidFill>
                  <a:srgbClr val="002060"/>
                </a:solidFill>
              </a:rPr>
              <a:t>a </a:t>
            </a:r>
            <a:r>
              <a:rPr lang="es-MX" dirty="0" smtClean="0">
                <a:solidFill>
                  <a:srgbClr val="002060"/>
                </a:solidFill>
              </a:rPr>
              <a:t>la dieta</a:t>
            </a:r>
            <a:r>
              <a:rPr lang="es-MX" dirty="0" smtClean="0"/>
              <a:t>.</a:t>
            </a:r>
          </a:p>
          <a:p>
            <a:r>
              <a:rPr lang="es-MX" dirty="0" smtClean="0">
                <a:solidFill>
                  <a:srgbClr val="002060"/>
                </a:solidFill>
              </a:rPr>
              <a:t>La deficiencia lleva al </a:t>
            </a:r>
            <a:r>
              <a:rPr lang="es-MX" i="1" dirty="0" smtClean="0">
                <a:solidFill>
                  <a:srgbClr val="002060"/>
                </a:solidFill>
              </a:rPr>
              <a:t>cretinismo, hipotiroidismo </a:t>
            </a:r>
            <a:r>
              <a:rPr lang="es-MX" i="1" dirty="0">
                <a:solidFill>
                  <a:srgbClr val="002060"/>
                </a:solidFill>
              </a:rPr>
              <a:t>y bocio. </a:t>
            </a:r>
            <a:endParaRPr lang="es-MX" i="1" dirty="0" smtClean="0">
              <a:solidFill>
                <a:srgbClr val="002060"/>
              </a:solidFill>
            </a:endParaRPr>
          </a:p>
          <a:p>
            <a:r>
              <a:rPr lang="es-MX" dirty="0" smtClean="0">
                <a:solidFill>
                  <a:schemeClr val="accent3">
                    <a:lumMod val="50000"/>
                  </a:schemeClr>
                </a:solidFill>
              </a:rPr>
              <a:t>Esa </a:t>
            </a:r>
            <a:r>
              <a:rPr lang="es-MX" dirty="0">
                <a:solidFill>
                  <a:schemeClr val="accent3">
                    <a:lumMod val="50000"/>
                  </a:schemeClr>
                </a:solidFill>
              </a:rPr>
              <a:t>deficiencia </a:t>
            </a:r>
            <a:r>
              <a:rPr lang="es-MX" dirty="0" smtClean="0">
                <a:solidFill>
                  <a:schemeClr val="accent3">
                    <a:lumMod val="50000"/>
                  </a:schemeClr>
                </a:solidFill>
              </a:rPr>
              <a:t>puede producir disfunción sub-clínica </a:t>
            </a:r>
            <a:r>
              <a:rPr lang="es-MX" dirty="0">
                <a:solidFill>
                  <a:schemeClr val="accent3">
                    <a:lumMod val="50000"/>
                  </a:schemeClr>
                </a:solidFill>
              </a:rPr>
              <a:t>de </a:t>
            </a:r>
            <a:r>
              <a:rPr lang="es-MX" dirty="0" smtClean="0">
                <a:solidFill>
                  <a:schemeClr val="accent3">
                    <a:lumMod val="50000"/>
                  </a:schemeClr>
                </a:solidFill>
              </a:rPr>
              <a:t>tiroides</a:t>
            </a:r>
            <a:r>
              <a:rPr lang="es-MX" dirty="0">
                <a:solidFill>
                  <a:schemeClr val="accent3">
                    <a:lumMod val="50000"/>
                  </a:schemeClr>
                </a:solidFill>
              </a:rPr>
              <a:t>, parecida al </a:t>
            </a:r>
            <a:r>
              <a:rPr lang="es-MX" dirty="0" smtClean="0">
                <a:solidFill>
                  <a:schemeClr val="accent3">
                    <a:lumMod val="50000"/>
                  </a:schemeClr>
                </a:solidFill>
              </a:rPr>
              <a:t>síndrome de </a:t>
            </a:r>
            <a:r>
              <a:rPr lang="es-MX" dirty="0">
                <a:solidFill>
                  <a:schemeClr val="accent3">
                    <a:lumMod val="50000"/>
                  </a:schemeClr>
                </a:solidFill>
              </a:rPr>
              <a:t>hipotiroidismo, asociado con </a:t>
            </a:r>
            <a:r>
              <a:rPr lang="es-MX" b="1" i="1" dirty="0">
                <a:solidFill>
                  <a:schemeClr val="accent3">
                    <a:lumMod val="50000"/>
                  </a:schemeClr>
                </a:solidFill>
              </a:rPr>
              <a:t>obesidad, desorden de déficit de atención </a:t>
            </a:r>
            <a:r>
              <a:rPr lang="es-MX" b="1" i="1" dirty="0" smtClean="0">
                <a:solidFill>
                  <a:schemeClr val="accent3">
                    <a:lumMod val="50000"/>
                  </a:schemeClr>
                </a:solidFill>
              </a:rPr>
              <a:t>e hiperactividad, </a:t>
            </a:r>
            <a:r>
              <a:rPr lang="es-MX" b="1" i="1" dirty="0" err="1" smtClean="0">
                <a:solidFill>
                  <a:schemeClr val="accent3">
                    <a:lumMod val="50000"/>
                  </a:schemeClr>
                </a:solidFill>
              </a:rPr>
              <a:t>fibro</a:t>
            </a:r>
            <a:r>
              <a:rPr lang="es-MX" b="1" i="1" dirty="0" smtClean="0">
                <a:solidFill>
                  <a:schemeClr val="accent3">
                    <a:lumMod val="50000"/>
                  </a:schemeClr>
                </a:solidFill>
              </a:rPr>
              <a:t>-mialgia, problemas </a:t>
            </a:r>
            <a:r>
              <a:rPr lang="es-MX" b="1" i="1" dirty="0">
                <a:solidFill>
                  <a:schemeClr val="accent3">
                    <a:lumMod val="50000"/>
                  </a:schemeClr>
                </a:solidFill>
              </a:rPr>
              <a:t>psiquiátricos, </a:t>
            </a:r>
            <a:r>
              <a:rPr lang="es-MX" b="1" i="1" dirty="0" smtClean="0">
                <a:solidFill>
                  <a:schemeClr val="accent3">
                    <a:lumMod val="50000"/>
                  </a:schemeClr>
                </a:solidFill>
              </a:rPr>
              <a:t>y </a:t>
            </a:r>
            <a:r>
              <a:rPr lang="es-MX" b="1" i="1" dirty="0">
                <a:solidFill>
                  <a:schemeClr val="accent3">
                    <a:lumMod val="50000"/>
                  </a:schemeClr>
                </a:solidFill>
              </a:rPr>
              <a:t>otras malignidades</a:t>
            </a:r>
          </a:p>
        </p:txBody>
      </p:sp>
    </p:spTree>
    <p:extLst>
      <p:ext uri="{BB962C8B-B14F-4D97-AF65-F5344CB8AC3E}">
        <p14:creationId xmlns:p14="http://schemas.microsoft.com/office/powerpoint/2010/main" val="39225786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20680"/>
          </a:xfr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4">
                  <a:tint val="37000"/>
                  <a:satMod val="300000"/>
                  <a:alpha val="40000"/>
                </a:schemeClr>
              </a:gs>
              <a:gs pos="100000">
                <a:schemeClr val="accent4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s-MX" dirty="0">
                <a:solidFill>
                  <a:schemeClr val="accent6">
                    <a:lumMod val="50000"/>
                  </a:schemeClr>
                </a:solidFill>
              </a:rPr>
              <a:t>La población más susceptible a 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la deficiencia son: </a:t>
            </a:r>
            <a:r>
              <a:rPr lang="es-MX" i="1" dirty="0" smtClean="0">
                <a:solidFill>
                  <a:schemeClr val="accent6">
                    <a:lumMod val="50000"/>
                  </a:schemeClr>
                </a:solidFill>
              </a:rPr>
              <a:t>embarazadas, lactantes</a:t>
            </a:r>
            <a:r>
              <a:rPr lang="es-MX" i="1" dirty="0">
                <a:solidFill>
                  <a:schemeClr val="accent6">
                    <a:lumMod val="50000"/>
                  </a:schemeClr>
                </a:solidFill>
              </a:rPr>
              <a:t>, adolescentes y </a:t>
            </a:r>
            <a:r>
              <a:rPr lang="es-MX" i="1" dirty="0" smtClean="0">
                <a:solidFill>
                  <a:schemeClr val="accent6">
                    <a:lumMod val="50000"/>
                  </a:schemeClr>
                </a:solidFill>
              </a:rPr>
              <a:t>ancianos</a:t>
            </a:r>
            <a:r>
              <a:rPr lang="es-MX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</a:p>
          <a:p>
            <a:r>
              <a:rPr lang="es-MX" dirty="0" smtClean="0">
                <a:solidFill>
                  <a:srgbClr val="002060"/>
                </a:solidFill>
              </a:rPr>
              <a:t>Es mayor </a:t>
            </a:r>
            <a:r>
              <a:rPr lang="es-MX" dirty="0">
                <a:solidFill>
                  <a:srgbClr val="002060"/>
                </a:solidFill>
              </a:rPr>
              <a:t>en mujeres que </a:t>
            </a:r>
            <a:r>
              <a:rPr lang="es-MX" dirty="0" smtClean="0">
                <a:solidFill>
                  <a:srgbClr val="002060"/>
                </a:solidFill>
              </a:rPr>
              <a:t>en varones</a:t>
            </a:r>
            <a:r>
              <a:rPr lang="es-MX" dirty="0">
                <a:solidFill>
                  <a:srgbClr val="002060"/>
                </a:solidFill>
              </a:rPr>
              <a:t>. </a:t>
            </a:r>
            <a:endParaRPr lang="es-MX" dirty="0" smtClean="0">
              <a:solidFill>
                <a:srgbClr val="002060"/>
              </a:solidFill>
            </a:endParaRPr>
          </a:p>
          <a:p>
            <a:r>
              <a:rPr lang="es-MX" dirty="0" smtClean="0">
                <a:solidFill>
                  <a:srgbClr val="002060"/>
                </a:solidFill>
              </a:rPr>
              <a:t>Además </a:t>
            </a:r>
            <a:r>
              <a:rPr lang="es-MX" dirty="0">
                <a:solidFill>
                  <a:srgbClr val="002060"/>
                </a:solidFill>
              </a:rPr>
              <a:t>de </a:t>
            </a:r>
            <a:r>
              <a:rPr lang="es-MX" dirty="0" smtClean="0">
                <a:solidFill>
                  <a:srgbClr val="002060"/>
                </a:solidFill>
              </a:rPr>
              <a:t>baja función tiroidea, hay  </a:t>
            </a:r>
            <a:r>
              <a:rPr lang="es-MX" dirty="0">
                <a:solidFill>
                  <a:srgbClr val="002060"/>
                </a:solidFill>
              </a:rPr>
              <a:t>síntomas </a:t>
            </a:r>
            <a:r>
              <a:rPr lang="es-MX" dirty="0" smtClean="0">
                <a:solidFill>
                  <a:srgbClr val="002060"/>
                </a:solidFill>
              </a:rPr>
              <a:t>como: </a:t>
            </a:r>
            <a:r>
              <a:rPr lang="es-MX" i="1" dirty="0" smtClean="0">
                <a:solidFill>
                  <a:schemeClr val="tx1"/>
                </a:solidFill>
              </a:rPr>
              <a:t>depresión</a:t>
            </a:r>
            <a:r>
              <a:rPr lang="es-MX" i="1" dirty="0">
                <a:solidFill>
                  <a:schemeClr val="tx1"/>
                </a:solidFill>
              </a:rPr>
              <a:t>, pérdida (</a:t>
            </a:r>
            <a:r>
              <a:rPr lang="es-MX" i="1" dirty="0" err="1">
                <a:solidFill>
                  <a:schemeClr val="tx1"/>
                </a:solidFill>
              </a:rPr>
              <a:t>hiper</a:t>
            </a:r>
            <a:r>
              <a:rPr lang="es-MX" i="1" dirty="0">
                <a:solidFill>
                  <a:schemeClr val="tx1"/>
                </a:solidFill>
              </a:rPr>
              <a:t>) o ganancia de peso (hipo), latido cardiaco débil (hipo</a:t>
            </a:r>
            <a:r>
              <a:rPr lang="es-MX" i="1" dirty="0" smtClean="0">
                <a:solidFill>
                  <a:schemeClr val="tx1"/>
                </a:solidFill>
              </a:rPr>
              <a:t>) o </a:t>
            </a:r>
            <a:r>
              <a:rPr lang="es-MX" i="1" dirty="0">
                <a:solidFill>
                  <a:schemeClr val="tx1"/>
                </a:solidFill>
              </a:rPr>
              <a:t>acelerado (</a:t>
            </a:r>
            <a:r>
              <a:rPr lang="es-MX" i="1" dirty="0" err="1">
                <a:solidFill>
                  <a:schemeClr val="tx1"/>
                </a:solidFill>
              </a:rPr>
              <a:t>hiper</a:t>
            </a:r>
            <a:r>
              <a:rPr lang="es-MX" i="1" dirty="0">
                <a:solidFill>
                  <a:schemeClr val="tx1"/>
                </a:solidFill>
              </a:rPr>
              <a:t>), </a:t>
            </a:r>
            <a:r>
              <a:rPr lang="es-MX" i="1" dirty="0" smtClean="0">
                <a:solidFill>
                  <a:schemeClr val="tx1"/>
                </a:solidFill>
              </a:rPr>
              <a:t>resequedad de </a:t>
            </a:r>
            <a:r>
              <a:rPr lang="es-MX" i="1" dirty="0">
                <a:solidFill>
                  <a:schemeClr val="tx1"/>
                </a:solidFill>
              </a:rPr>
              <a:t>piel y cabello, hinchazón </a:t>
            </a:r>
            <a:r>
              <a:rPr lang="es-MX" i="1" dirty="0" smtClean="0">
                <a:solidFill>
                  <a:schemeClr val="tx1"/>
                </a:solidFill>
              </a:rPr>
              <a:t>de extremidades</a:t>
            </a:r>
            <a:r>
              <a:rPr lang="es-MX" i="1" dirty="0">
                <a:solidFill>
                  <a:schemeClr val="tx1"/>
                </a:solidFill>
              </a:rPr>
              <a:t>, incapacidad para concentrarse, calambres musculares, </a:t>
            </a:r>
            <a:r>
              <a:rPr lang="es-MX" i="1" dirty="0" smtClean="0">
                <a:solidFill>
                  <a:schemeClr val="tx1"/>
                </a:solidFill>
              </a:rPr>
              <a:t>hinchazón de </a:t>
            </a:r>
            <a:r>
              <a:rPr lang="es-MX" i="1" dirty="0">
                <a:solidFill>
                  <a:schemeClr val="tx1"/>
                </a:solidFill>
              </a:rPr>
              <a:t>párpados, insensibilidad a la luz, apetito compulsivo por sabor dulce o salado</a:t>
            </a:r>
            <a:r>
              <a:rPr lang="es-MX" i="1" dirty="0" smtClean="0">
                <a:solidFill>
                  <a:schemeClr val="tx1"/>
                </a:solidFill>
              </a:rPr>
              <a:t>,  </a:t>
            </a:r>
            <a:r>
              <a:rPr lang="es-MX" i="1" dirty="0">
                <a:solidFill>
                  <a:schemeClr val="tx1"/>
                </a:solidFill>
              </a:rPr>
              <a:t>dolores y malestares crónicos, fatiga</a:t>
            </a:r>
            <a:r>
              <a:rPr lang="es-MX" i="1" dirty="0" smtClean="0">
                <a:solidFill>
                  <a:schemeClr val="tx1"/>
                </a:solidFill>
              </a:rPr>
              <a:t>, adormecimiento </a:t>
            </a:r>
            <a:r>
              <a:rPr lang="es-MX" i="1" dirty="0">
                <a:solidFill>
                  <a:schemeClr val="tx1"/>
                </a:solidFill>
              </a:rPr>
              <a:t>al parar la </a:t>
            </a:r>
            <a:r>
              <a:rPr lang="es-MX" i="1" dirty="0" smtClean="0">
                <a:solidFill>
                  <a:schemeClr val="tx1"/>
                </a:solidFill>
              </a:rPr>
              <a:t>actividad, </a:t>
            </a:r>
            <a:r>
              <a:rPr lang="es-MX" i="1" dirty="0" err="1" smtClean="0">
                <a:solidFill>
                  <a:schemeClr val="tx1"/>
                </a:solidFill>
              </a:rPr>
              <a:t>hiper</a:t>
            </a:r>
            <a:r>
              <a:rPr lang="es-MX" i="1" dirty="0" smtClean="0">
                <a:solidFill>
                  <a:schemeClr val="tx1"/>
                </a:solidFill>
              </a:rPr>
              <a:t>-sensibilidad </a:t>
            </a:r>
            <a:r>
              <a:rPr lang="es-MX" i="1" dirty="0">
                <a:solidFill>
                  <a:schemeClr val="tx1"/>
                </a:solidFill>
              </a:rPr>
              <a:t>al frío y/o manos y pies fríos</a:t>
            </a:r>
          </a:p>
        </p:txBody>
      </p:sp>
    </p:spTree>
    <p:extLst>
      <p:ext uri="{BB962C8B-B14F-4D97-AF65-F5344CB8AC3E}">
        <p14:creationId xmlns:p14="http://schemas.microsoft.com/office/powerpoint/2010/main" val="120242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/>
          <a:lstStyle/>
          <a:p>
            <a:r>
              <a:rPr lang="es-MX" dirty="0" smtClean="0">
                <a:solidFill>
                  <a:srgbClr val="C00000"/>
                </a:solidFill>
              </a:rPr>
              <a:t>A MÁS YODO MEJOR SALUD</a:t>
            </a:r>
            <a:endParaRPr lang="es-MX" dirty="0">
              <a:solidFill>
                <a:srgbClr val="C0000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84576"/>
          </a:xfrm>
          <a:gradFill>
            <a:gsLst>
              <a:gs pos="0">
                <a:schemeClr val="accent4">
                  <a:lumMod val="100000"/>
                  <a:alpha val="80000"/>
                </a:schemeClr>
              </a:gs>
              <a:gs pos="100000">
                <a:schemeClr val="accent1">
                  <a:tint val="37000"/>
                  <a:satMod val="300000"/>
                  <a:alpha val="3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MX" b="1" dirty="0">
                <a:solidFill>
                  <a:srgbClr val="C00000"/>
                </a:solidFill>
              </a:rPr>
              <a:t>DDA &amp; DDAH</a:t>
            </a:r>
          </a:p>
          <a:p>
            <a:r>
              <a:rPr lang="es-MX" dirty="0"/>
              <a:t>El </a:t>
            </a:r>
            <a:r>
              <a:rPr lang="es-MX" dirty="0" err="1"/>
              <a:t>Desórden</a:t>
            </a:r>
            <a:r>
              <a:rPr lang="es-MX" dirty="0"/>
              <a:t> de </a:t>
            </a:r>
            <a:r>
              <a:rPr lang="es-MX" dirty="0" err="1"/>
              <a:t>Deficit</a:t>
            </a:r>
            <a:r>
              <a:rPr lang="es-MX" dirty="0"/>
              <a:t> de Atención con o sin Hiperactividad al parecer </a:t>
            </a:r>
            <a:r>
              <a:rPr lang="es-MX" dirty="0" smtClean="0"/>
              <a:t>está relacionado </a:t>
            </a:r>
            <a:r>
              <a:rPr lang="es-MX" dirty="0"/>
              <a:t>con deficiencias de Yodo durante la gestación y la lactancia. </a:t>
            </a:r>
            <a:endParaRPr lang="es-MX" dirty="0" smtClean="0"/>
          </a:p>
          <a:p>
            <a:r>
              <a:rPr lang="es-MX" dirty="0" smtClean="0"/>
              <a:t>Se ha reportado elevada </a:t>
            </a:r>
            <a:r>
              <a:rPr lang="es-MX" dirty="0"/>
              <a:t>incidencia de ADDH en niños con trazas genéticas </a:t>
            </a:r>
            <a:r>
              <a:rPr lang="es-MX" dirty="0" smtClean="0"/>
              <a:t>que interfieren </a:t>
            </a:r>
            <a:r>
              <a:rPr lang="es-MX" dirty="0"/>
              <a:t>con la función tiroidea.</a:t>
            </a:r>
          </a:p>
        </p:txBody>
      </p:sp>
    </p:spTree>
    <p:extLst>
      <p:ext uri="{BB962C8B-B14F-4D97-AF65-F5344CB8AC3E}">
        <p14:creationId xmlns:p14="http://schemas.microsoft.com/office/powerpoint/2010/main" val="3682593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3528" y="260648"/>
            <a:ext cx="8363272" cy="6408712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s-MX" b="1" dirty="0" smtClean="0">
                <a:solidFill>
                  <a:srgbClr val="C00000"/>
                </a:solidFill>
              </a:rPr>
              <a:t>DESÓRDENES EMOCIONALES</a:t>
            </a:r>
            <a:r>
              <a:rPr lang="es-MX" dirty="0" smtClean="0">
                <a:solidFill>
                  <a:srgbClr val="002060"/>
                </a:solidFill>
              </a:rPr>
              <a:t>.</a:t>
            </a:r>
            <a:endParaRPr lang="es-MX" dirty="0">
              <a:solidFill>
                <a:srgbClr val="002060"/>
              </a:solidFill>
            </a:endParaRPr>
          </a:p>
          <a:p>
            <a:r>
              <a:rPr lang="es-MX" dirty="0">
                <a:solidFill>
                  <a:srgbClr val="002060"/>
                </a:solidFill>
              </a:rPr>
              <a:t>Casi cada desorden emocional puede ser simulado o provocado por la </a:t>
            </a:r>
            <a:r>
              <a:rPr lang="es-MX" dirty="0" smtClean="0">
                <a:solidFill>
                  <a:srgbClr val="002060"/>
                </a:solidFill>
              </a:rPr>
              <a:t>disfunción tiroidea</a:t>
            </a:r>
            <a:r>
              <a:rPr lang="es-MX" dirty="0">
                <a:solidFill>
                  <a:srgbClr val="002060"/>
                </a:solidFill>
              </a:rPr>
              <a:t>. </a:t>
            </a:r>
            <a:endParaRPr lang="es-MX" dirty="0" smtClean="0">
              <a:solidFill>
                <a:srgbClr val="002060"/>
              </a:solidFill>
            </a:endParaRPr>
          </a:p>
          <a:p>
            <a:r>
              <a:rPr lang="es-MX" i="1" dirty="0" smtClean="0">
                <a:solidFill>
                  <a:schemeClr val="accent6">
                    <a:lumMod val="50000"/>
                  </a:schemeClr>
                </a:solidFill>
              </a:rPr>
              <a:t>El </a:t>
            </a:r>
            <a:r>
              <a:rPr lang="es-MX" i="1" dirty="0">
                <a:solidFill>
                  <a:schemeClr val="accent6">
                    <a:lumMod val="50000"/>
                  </a:schemeClr>
                </a:solidFill>
              </a:rPr>
              <a:t>hipotiroidismo ralentiza el proceso del pensamiento, </a:t>
            </a:r>
            <a:r>
              <a:rPr lang="es-MX" i="1" dirty="0" smtClean="0">
                <a:solidFill>
                  <a:schemeClr val="accent6">
                    <a:lumMod val="50000"/>
                  </a:schemeClr>
                </a:solidFill>
              </a:rPr>
              <a:t>genera depresión</a:t>
            </a:r>
            <a:r>
              <a:rPr lang="es-MX" i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s-MX" i="1" dirty="0" smtClean="0">
                <a:solidFill>
                  <a:schemeClr val="accent6">
                    <a:lumMod val="50000"/>
                  </a:schemeClr>
                </a:solidFill>
              </a:rPr>
              <a:t>alucinaciones</a:t>
            </a:r>
            <a:r>
              <a:rPr lang="es-MX" i="1" dirty="0">
                <a:solidFill>
                  <a:schemeClr val="accent6">
                    <a:lumMod val="50000"/>
                  </a:schemeClr>
                </a:solidFill>
              </a:rPr>
              <a:t>, confusión y paranoia. </a:t>
            </a:r>
            <a:endParaRPr lang="es-MX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s-MX" dirty="0" smtClean="0">
                <a:solidFill>
                  <a:srgbClr val="002060"/>
                </a:solidFill>
              </a:rPr>
              <a:t>Cuando ocurre desde </a:t>
            </a:r>
            <a:r>
              <a:rPr lang="es-MX" dirty="0">
                <a:solidFill>
                  <a:srgbClr val="002060"/>
                </a:solidFill>
              </a:rPr>
              <a:t>la infancia y no es tratada, </a:t>
            </a:r>
            <a:r>
              <a:rPr lang="es-MX" dirty="0" smtClean="0">
                <a:solidFill>
                  <a:srgbClr val="002060"/>
                </a:solidFill>
              </a:rPr>
              <a:t>deriva en idiotez</a:t>
            </a:r>
            <a:r>
              <a:rPr lang="es-MX" dirty="0">
                <a:solidFill>
                  <a:srgbClr val="002060"/>
                </a:solidFill>
              </a:rPr>
              <a:t>, </a:t>
            </a:r>
            <a:r>
              <a:rPr lang="es-MX" dirty="0" smtClean="0">
                <a:solidFill>
                  <a:srgbClr val="002060"/>
                </a:solidFill>
              </a:rPr>
              <a:t>sub-desarrollo </a:t>
            </a:r>
            <a:r>
              <a:rPr lang="es-MX" dirty="0">
                <a:solidFill>
                  <a:srgbClr val="002060"/>
                </a:solidFill>
              </a:rPr>
              <a:t>físico, y </a:t>
            </a:r>
            <a:r>
              <a:rPr lang="es-MX" dirty="0" smtClean="0">
                <a:solidFill>
                  <a:srgbClr val="002060"/>
                </a:solidFill>
              </a:rPr>
              <a:t>muerte </a:t>
            </a:r>
            <a:r>
              <a:rPr lang="es-MX" dirty="0">
                <a:solidFill>
                  <a:srgbClr val="002060"/>
                </a:solidFill>
              </a:rPr>
              <a:t>prematura </a:t>
            </a:r>
            <a:r>
              <a:rPr lang="es-MX" dirty="0" smtClean="0">
                <a:solidFill>
                  <a:srgbClr val="002060"/>
                </a:solidFill>
              </a:rPr>
              <a:t>durante la adolescencia </a:t>
            </a:r>
            <a:r>
              <a:rPr lang="es-MX" dirty="0">
                <a:solidFill>
                  <a:srgbClr val="002060"/>
                </a:solidFill>
              </a:rPr>
              <a:t>tardía. </a:t>
            </a:r>
            <a:endParaRPr lang="es-MX" dirty="0" smtClean="0">
              <a:solidFill>
                <a:srgbClr val="002060"/>
              </a:solidFill>
            </a:endParaRPr>
          </a:p>
          <a:p>
            <a:r>
              <a:rPr lang="es-MX" i="1" dirty="0" smtClean="0">
                <a:solidFill>
                  <a:schemeClr val="accent6">
                    <a:lumMod val="50000"/>
                  </a:schemeClr>
                </a:solidFill>
              </a:rPr>
              <a:t>En </a:t>
            </a:r>
            <a:r>
              <a:rPr lang="es-MX" i="1" dirty="0">
                <a:solidFill>
                  <a:schemeClr val="accent6">
                    <a:lumMod val="50000"/>
                  </a:schemeClr>
                </a:solidFill>
              </a:rPr>
              <a:t>la adultez, los cambios de personalidad, o la depresión</a:t>
            </a:r>
            <a:r>
              <a:rPr lang="es-MX" i="1" dirty="0" smtClean="0">
                <a:solidFill>
                  <a:schemeClr val="accent6">
                    <a:lumMod val="50000"/>
                  </a:schemeClr>
                </a:solidFill>
              </a:rPr>
              <a:t>, la </a:t>
            </a:r>
            <a:r>
              <a:rPr lang="es-MX" i="1" dirty="0">
                <a:solidFill>
                  <a:schemeClr val="accent6">
                    <a:lumMod val="50000"/>
                  </a:schemeClr>
                </a:solidFill>
              </a:rPr>
              <a:t>fatiga, la irritabilidad atípica o las alteraciones del sueño, </a:t>
            </a:r>
            <a:r>
              <a:rPr lang="es-MX" i="1" dirty="0" smtClean="0">
                <a:solidFill>
                  <a:schemeClr val="accent6">
                    <a:lumMod val="50000"/>
                  </a:schemeClr>
                </a:solidFill>
              </a:rPr>
              <a:t>inducen a sospechar </a:t>
            </a:r>
            <a:r>
              <a:rPr lang="es-MX" i="1" dirty="0">
                <a:solidFill>
                  <a:schemeClr val="accent6">
                    <a:lumMod val="50000"/>
                  </a:schemeClr>
                </a:solidFill>
              </a:rPr>
              <a:t>de disfunción tiroidea.</a:t>
            </a:r>
          </a:p>
        </p:txBody>
      </p:sp>
    </p:spTree>
    <p:extLst>
      <p:ext uri="{BB962C8B-B14F-4D97-AF65-F5344CB8AC3E}">
        <p14:creationId xmlns:p14="http://schemas.microsoft.com/office/powerpoint/2010/main" val="279156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  <a:blipFill>
            <a:blip r:embed="rId2">
              <a:alphaModFix amt="30000"/>
            </a:blip>
            <a:stretch>
              <a:fillRect/>
            </a:stretch>
          </a:blipFill>
          <a:effectLst>
            <a:outerShdw blurRad="40000" dist="20000" dir="5400000" rotWithShape="0">
              <a:srgbClr val="000000">
                <a:alpha val="30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s-MX" b="1" dirty="0" smtClean="0">
                <a:solidFill>
                  <a:srgbClr val="C00000"/>
                </a:solidFill>
              </a:rPr>
              <a:t>HIPERACTIVIDAD INFANTIL</a:t>
            </a:r>
            <a:endParaRPr lang="es-MX" b="1" dirty="0"/>
          </a:p>
          <a:p>
            <a:r>
              <a:rPr lang="es-MX" dirty="0">
                <a:solidFill>
                  <a:srgbClr val="002060"/>
                </a:solidFill>
              </a:rPr>
              <a:t>La hiperactividad y falta de concentración son típicas del hipotiroidismo infantil.</a:t>
            </a:r>
          </a:p>
          <a:p>
            <a:r>
              <a:rPr lang="es-MX" i="1" dirty="0">
                <a:solidFill>
                  <a:srgbClr val="C00000"/>
                </a:solidFill>
              </a:rPr>
              <a:t>Estos niños son tratados con fármacos como el </a:t>
            </a:r>
            <a:r>
              <a:rPr lang="es-MX" i="1" dirty="0" err="1">
                <a:solidFill>
                  <a:srgbClr val="C00000"/>
                </a:solidFill>
              </a:rPr>
              <a:t>Ritalin</a:t>
            </a:r>
            <a:r>
              <a:rPr lang="es-MX" i="1" dirty="0">
                <a:solidFill>
                  <a:srgbClr val="C00000"/>
                </a:solidFill>
              </a:rPr>
              <a:t> o anfetaminas, lo </a:t>
            </a:r>
            <a:r>
              <a:rPr lang="es-MX" i="1" dirty="0" smtClean="0">
                <a:solidFill>
                  <a:srgbClr val="C00000"/>
                </a:solidFill>
              </a:rPr>
              <a:t>que aparenta resolver el </a:t>
            </a:r>
            <a:r>
              <a:rPr lang="es-MX" i="1" dirty="0">
                <a:solidFill>
                  <a:srgbClr val="C00000"/>
                </a:solidFill>
              </a:rPr>
              <a:t>problema. </a:t>
            </a:r>
            <a:endParaRPr lang="es-MX" i="1" dirty="0" smtClean="0">
              <a:solidFill>
                <a:srgbClr val="C00000"/>
              </a:solidFill>
            </a:endParaRPr>
          </a:p>
          <a:p>
            <a:r>
              <a:rPr lang="es-MX" dirty="0" smtClean="0">
                <a:solidFill>
                  <a:srgbClr val="002060"/>
                </a:solidFill>
              </a:rPr>
              <a:t>Formas </a:t>
            </a:r>
            <a:r>
              <a:rPr lang="es-MX" dirty="0">
                <a:solidFill>
                  <a:srgbClr val="002060"/>
                </a:solidFill>
              </a:rPr>
              <a:t>suaves del hipotiroidismo </a:t>
            </a:r>
            <a:r>
              <a:rPr lang="es-MX" dirty="0" smtClean="0">
                <a:solidFill>
                  <a:srgbClr val="002060"/>
                </a:solidFill>
              </a:rPr>
              <a:t>permiten un </a:t>
            </a:r>
            <a:r>
              <a:rPr lang="es-MX" dirty="0">
                <a:solidFill>
                  <a:srgbClr val="002060"/>
                </a:solidFill>
              </a:rPr>
              <a:t>crecimiento normal o hasta de estatura elevada porque retarda el cierre </a:t>
            </a:r>
            <a:r>
              <a:rPr lang="es-MX" dirty="0" smtClean="0">
                <a:solidFill>
                  <a:srgbClr val="002060"/>
                </a:solidFill>
              </a:rPr>
              <a:t>de las </a:t>
            </a:r>
            <a:r>
              <a:rPr lang="es-MX" dirty="0">
                <a:solidFill>
                  <a:srgbClr val="002060"/>
                </a:solidFill>
              </a:rPr>
              <a:t>epífisis -adonde ocurre el alargamiento óseo </a:t>
            </a:r>
            <a:r>
              <a:rPr lang="es-MX" dirty="0" smtClean="0">
                <a:solidFill>
                  <a:srgbClr val="002060"/>
                </a:solidFill>
              </a:rPr>
              <a:t>en el </a:t>
            </a:r>
            <a:r>
              <a:rPr lang="es-MX" dirty="0">
                <a:solidFill>
                  <a:srgbClr val="002060"/>
                </a:solidFill>
              </a:rPr>
              <a:t>crecimiento. </a:t>
            </a:r>
            <a:endParaRPr lang="es-MX" dirty="0" smtClean="0">
              <a:solidFill>
                <a:srgbClr val="002060"/>
              </a:solidFill>
            </a:endParaRPr>
          </a:p>
          <a:p>
            <a:r>
              <a:rPr lang="es-MX" i="1" dirty="0">
                <a:solidFill>
                  <a:srgbClr val="C00000"/>
                </a:solidFill>
              </a:rPr>
              <a:t>A</a:t>
            </a:r>
            <a:r>
              <a:rPr lang="es-MX" i="1" dirty="0" smtClean="0">
                <a:solidFill>
                  <a:srgbClr val="C00000"/>
                </a:solidFill>
              </a:rPr>
              <a:t>sí es que </a:t>
            </a:r>
            <a:r>
              <a:rPr lang="es-MX" i="1" dirty="0">
                <a:solidFill>
                  <a:srgbClr val="C00000"/>
                </a:solidFill>
              </a:rPr>
              <a:t>los pacientes hipotiroideos altos no son raros.</a:t>
            </a:r>
          </a:p>
        </p:txBody>
      </p:sp>
    </p:spTree>
    <p:extLst>
      <p:ext uri="{BB962C8B-B14F-4D97-AF65-F5344CB8AC3E}">
        <p14:creationId xmlns:p14="http://schemas.microsoft.com/office/powerpoint/2010/main" val="2210916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7544" y="116632"/>
            <a:ext cx="8229600" cy="6624736"/>
          </a:xfrm>
          <a:gradFill>
            <a:gsLst>
              <a:gs pos="100000">
                <a:schemeClr val="bg1">
                  <a:lumMod val="95000"/>
                  <a:alpha val="0"/>
                </a:schemeClr>
              </a:gs>
              <a:gs pos="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MX" b="1" dirty="0" smtClean="0">
                <a:solidFill>
                  <a:srgbClr val="C00000"/>
                </a:solidFill>
              </a:rPr>
              <a:t>AUTISMO</a:t>
            </a:r>
            <a:endParaRPr lang="es-MX" b="1" dirty="0"/>
          </a:p>
          <a:p>
            <a:r>
              <a:rPr lang="es-MX" i="1" dirty="0">
                <a:solidFill>
                  <a:schemeClr val="accent6">
                    <a:lumMod val="50000"/>
                  </a:schemeClr>
                </a:solidFill>
              </a:rPr>
              <a:t>Para </a:t>
            </a:r>
            <a:r>
              <a:rPr lang="es-MX" i="1" dirty="0" smtClean="0">
                <a:solidFill>
                  <a:schemeClr val="accent6">
                    <a:lumMod val="50000"/>
                  </a:schemeClr>
                </a:solidFill>
              </a:rPr>
              <a:t>niños </a:t>
            </a:r>
            <a:r>
              <a:rPr lang="es-MX" i="1" dirty="0">
                <a:solidFill>
                  <a:schemeClr val="accent6">
                    <a:lumMod val="50000"/>
                  </a:schemeClr>
                </a:solidFill>
              </a:rPr>
              <a:t>en </a:t>
            </a:r>
            <a:r>
              <a:rPr lang="es-MX" i="1" dirty="0" smtClean="0">
                <a:solidFill>
                  <a:schemeClr val="accent6">
                    <a:lumMod val="50000"/>
                  </a:schemeClr>
                </a:solidFill>
              </a:rPr>
              <a:t>espectro </a:t>
            </a:r>
            <a:r>
              <a:rPr lang="es-MX" i="1" dirty="0">
                <a:solidFill>
                  <a:schemeClr val="accent6">
                    <a:lumMod val="50000"/>
                  </a:schemeClr>
                </a:solidFill>
              </a:rPr>
              <a:t>autista, se ha observado </a:t>
            </a:r>
            <a:r>
              <a:rPr lang="es-MX" i="1" dirty="0" smtClean="0">
                <a:solidFill>
                  <a:schemeClr val="accent6">
                    <a:lumMod val="50000"/>
                  </a:schemeClr>
                </a:solidFill>
              </a:rPr>
              <a:t>nivel </a:t>
            </a:r>
            <a:r>
              <a:rPr lang="es-MX" i="1" dirty="0">
                <a:solidFill>
                  <a:schemeClr val="accent6">
                    <a:lumMod val="50000"/>
                  </a:schemeClr>
                </a:solidFill>
              </a:rPr>
              <a:t>de Yodo </a:t>
            </a:r>
            <a:r>
              <a:rPr lang="es-MX" i="1" dirty="0" smtClean="0">
                <a:solidFill>
                  <a:schemeClr val="accent6">
                    <a:lumMod val="50000"/>
                  </a:schemeClr>
                </a:solidFill>
              </a:rPr>
              <a:t>menor (</a:t>
            </a:r>
            <a:r>
              <a:rPr lang="es-MX" i="1" dirty="0">
                <a:solidFill>
                  <a:schemeClr val="accent6">
                    <a:lumMod val="50000"/>
                  </a:schemeClr>
                </a:solidFill>
              </a:rPr>
              <a:t>hasta en 45%) que </a:t>
            </a:r>
            <a:r>
              <a:rPr lang="es-MX" i="1" dirty="0" smtClean="0">
                <a:solidFill>
                  <a:schemeClr val="accent6">
                    <a:lumMod val="50000"/>
                  </a:schemeClr>
                </a:solidFill>
              </a:rPr>
              <a:t>sujetos sanos, </a:t>
            </a:r>
            <a:r>
              <a:rPr lang="es-MX" i="1" dirty="0">
                <a:solidFill>
                  <a:schemeClr val="accent6">
                    <a:lumMod val="50000"/>
                  </a:schemeClr>
                </a:solidFill>
              </a:rPr>
              <a:t>lo que sugiere que el </a:t>
            </a:r>
            <a:r>
              <a:rPr lang="es-MX" i="1" dirty="0" smtClean="0">
                <a:solidFill>
                  <a:schemeClr val="accent6">
                    <a:lumMod val="50000"/>
                  </a:schemeClr>
                </a:solidFill>
              </a:rPr>
              <a:t>Yodo pueda </a:t>
            </a:r>
            <a:r>
              <a:rPr lang="es-MX" i="1" dirty="0">
                <a:solidFill>
                  <a:schemeClr val="accent6">
                    <a:lumMod val="50000"/>
                  </a:schemeClr>
                </a:solidFill>
              </a:rPr>
              <a:t>estar involucrado </a:t>
            </a:r>
            <a:r>
              <a:rPr lang="es-MX" i="1" dirty="0" smtClean="0">
                <a:solidFill>
                  <a:schemeClr val="accent6">
                    <a:lumMod val="50000"/>
                  </a:schemeClr>
                </a:solidFill>
              </a:rPr>
              <a:t>por su </a:t>
            </a:r>
            <a:r>
              <a:rPr lang="es-MX" i="1" dirty="0">
                <a:solidFill>
                  <a:schemeClr val="accent6">
                    <a:lumMod val="50000"/>
                  </a:schemeClr>
                </a:solidFill>
              </a:rPr>
              <a:t>impacto sobre la tiroides.</a:t>
            </a:r>
          </a:p>
          <a:p>
            <a:r>
              <a:rPr lang="es-MX" dirty="0">
                <a:solidFill>
                  <a:srgbClr val="C00000"/>
                </a:solidFill>
              </a:rPr>
              <a:t>De acuerdo a </a:t>
            </a:r>
            <a:r>
              <a:rPr lang="es-MX" dirty="0" smtClean="0">
                <a:solidFill>
                  <a:srgbClr val="C00000"/>
                </a:solidFill>
              </a:rPr>
              <a:t>encuestas </a:t>
            </a:r>
            <a:r>
              <a:rPr lang="es-MX" dirty="0">
                <a:solidFill>
                  <a:srgbClr val="C00000"/>
                </a:solidFill>
              </a:rPr>
              <a:t>NHANES I y III, los niveles de Yodo en EUA </a:t>
            </a:r>
            <a:r>
              <a:rPr lang="es-MX" dirty="0" smtClean="0">
                <a:solidFill>
                  <a:srgbClr val="C00000"/>
                </a:solidFill>
              </a:rPr>
              <a:t>disminuyeron más </a:t>
            </a:r>
            <a:r>
              <a:rPr lang="es-MX" dirty="0">
                <a:solidFill>
                  <a:srgbClr val="C00000"/>
                </a:solidFill>
              </a:rPr>
              <a:t>del 50% en </a:t>
            </a:r>
            <a:r>
              <a:rPr lang="es-MX" dirty="0" smtClean="0">
                <a:solidFill>
                  <a:srgbClr val="C00000"/>
                </a:solidFill>
              </a:rPr>
              <a:t>20 </a:t>
            </a:r>
            <a:r>
              <a:rPr lang="es-MX" dirty="0">
                <a:solidFill>
                  <a:srgbClr val="C00000"/>
                </a:solidFill>
              </a:rPr>
              <a:t>años </a:t>
            </a:r>
            <a:r>
              <a:rPr lang="es-MX" dirty="0" smtClean="0">
                <a:solidFill>
                  <a:srgbClr val="C00000"/>
                </a:solidFill>
              </a:rPr>
              <a:t>lo </a:t>
            </a:r>
            <a:r>
              <a:rPr lang="es-MX" dirty="0">
                <a:solidFill>
                  <a:srgbClr val="C00000"/>
                </a:solidFill>
              </a:rPr>
              <a:t>que </a:t>
            </a:r>
            <a:r>
              <a:rPr lang="es-MX" dirty="0" smtClean="0">
                <a:solidFill>
                  <a:srgbClr val="C00000"/>
                </a:solidFill>
              </a:rPr>
              <a:t>significa que </a:t>
            </a:r>
            <a:r>
              <a:rPr lang="es-MX" dirty="0">
                <a:solidFill>
                  <a:srgbClr val="C00000"/>
                </a:solidFill>
              </a:rPr>
              <a:t>un mayor porcentaje de </a:t>
            </a:r>
            <a:r>
              <a:rPr lang="es-MX" dirty="0" smtClean="0">
                <a:solidFill>
                  <a:srgbClr val="C00000"/>
                </a:solidFill>
              </a:rPr>
              <a:t>población </a:t>
            </a:r>
            <a:r>
              <a:rPr lang="es-MX" dirty="0">
                <a:solidFill>
                  <a:srgbClr val="C00000"/>
                </a:solidFill>
              </a:rPr>
              <a:t>tiene niveles de Yodo más bajos y </a:t>
            </a:r>
            <a:r>
              <a:rPr lang="es-MX" dirty="0" smtClean="0">
                <a:solidFill>
                  <a:srgbClr val="C00000"/>
                </a:solidFill>
              </a:rPr>
              <a:t>mayor </a:t>
            </a:r>
            <a:r>
              <a:rPr lang="es-MX" dirty="0">
                <a:solidFill>
                  <a:srgbClr val="C00000"/>
                </a:solidFill>
              </a:rPr>
              <a:t>riesgo de retraso mental.</a:t>
            </a:r>
          </a:p>
        </p:txBody>
      </p:sp>
    </p:spTree>
    <p:extLst>
      <p:ext uri="{BB962C8B-B14F-4D97-AF65-F5344CB8AC3E}">
        <p14:creationId xmlns:p14="http://schemas.microsoft.com/office/powerpoint/2010/main" val="2548602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18 Imagen" descr="30820625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404664"/>
            <a:ext cx="8075240" cy="2448272"/>
          </a:xfrm>
        </p:spPr>
        <p:txBody>
          <a:bodyPr>
            <a:noAutofit/>
          </a:bodyPr>
          <a:lstStyle/>
          <a:p>
            <a:pPr algn="l"/>
            <a:r>
              <a:rPr lang="es-ES" sz="5400" dirty="0"/>
              <a:t>Cosecha de </a:t>
            </a:r>
            <a:r>
              <a:rPr lang="es-ES" sz="5400" dirty="0" smtClean="0"/>
              <a:t>algas</a:t>
            </a:r>
            <a:br>
              <a:rPr lang="es-ES" sz="5400" dirty="0" smtClean="0"/>
            </a:br>
            <a:r>
              <a:rPr lang="es-ES" sz="5400" dirty="0" smtClean="0"/>
              <a:t> </a:t>
            </a:r>
            <a:r>
              <a:rPr lang="es-ES" sz="5400" dirty="0"/>
              <a:t>en </a:t>
            </a:r>
            <a:r>
              <a:rPr lang="es-ES" sz="5400" dirty="0" smtClean="0"/>
              <a:t>México</a:t>
            </a:r>
            <a:r>
              <a:rPr lang="es-MX" sz="5400" dirty="0"/>
              <a:t/>
            </a:r>
            <a:br>
              <a:rPr lang="es-MX" sz="5400" dirty="0"/>
            </a:br>
            <a:endParaRPr lang="es-MX" sz="5400" dirty="0"/>
          </a:p>
        </p:txBody>
      </p:sp>
      <p:pic>
        <p:nvPicPr>
          <p:cNvPr id="15" name="14 Marcador de contenido" descr="Francisco con laminari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07975" y="3429000"/>
            <a:ext cx="4246585" cy="3168351"/>
          </a:xfrm>
          <a:prstGeom prst="rect">
            <a:avLst/>
          </a:prstGeom>
          <a:noFill/>
        </p:spPr>
      </p:pic>
      <p:sp>
        <p:nvSpPr>
          <p:cNvPr id="1028" name="AutoShape 4" descr="https://photos-6.dropbox.com/t/0/AABiU8Ny-ZTGwGhIUzJL8TInGUcgcobdGE230UwXPxTvoQ/10/15202575/jpeg/32x32/6/_/1/2/Bocana%20Sto%20Tomas%20algas%20%2890%29.JPG/D_dQ5tYvwpxSxY_8UWX08_jqXJUHmyhQ7yuGfxzldqQ?size=1280x960&amp;size_mode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30" name="AutoShape 6" descr="https://photos-6.dropbox.com/t/0/AABiU8Ny-ZTGwGhIUzJL8TInGUcgcobdGE230UwXPxTvoQ/10/15202575/jpeg/32x32/6/_/1/2/Bocana%20Sto%20Tomas%20algas%20%2890%29.JPG/D_dQ5tYvwpxSxY_8UWX08_jqXJUHmyhQ7yuGfxzldqQ?size=1280x960&amp;size_mode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32" name="AutoShape 8" descr="https://photos-6.dropbox.com/t/0/AABiU8Ny-ZTGwGhIUzJL8TInGUcgcobdGE230UwXPxTvoQ/10/15202575/jpeg/32x32/6/_/1/2/Bocana%20Sto%20Tomas%20algas%20%2890%29.JPG/D_dQ5tYvwpxSxY_8UWX08_jqXJUHmyhQ7yuGfxzldqQ?size=1280x960&amp;size_mode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34" name="AutoShape 10" descr="https://photos-6.dropbox.com/t/0/AABiU8Ny-ZTGwGhIUzJL8TInGUcgcobdGE230UwXPxTvoQ/10/15202575/jpeg/32x32/6/_/1/2/Bocana%20Sto%20Tomas%20algas%20%2890%29.JPG/D_dQ5tYvwpxSxY_8UWX08_jqXJUHmyhQ7yuGfxzldqQ?size=1280x960&amp;size_mode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197399"/>
            <a:ext cx="3381150" cy="3600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18 Imagen" descr="30820625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8" name="AutoShape 4" descr="https://photos-6.dropbox.com/t/0/AABiU8Ny-ZTGwGhIUzJL8TInGUcgcobdGE230UwXPxTvoQ/10/15202575/jpeg/32x32/6/_/1/2/Bocana%20Sto%20Tomas%20algas%20%2890%29.JPG/D_dQ5tYvwpxSxY_8UWX08_jqXJUHmyhQ7yuGfxzldqQ?size=1280x960&amp;size_mode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30" name="AutoShape 6" descr="https://photos-6.dropbox.com/t/0/AABiU8Ny-ZTGwGhIUzJL8TInGUcgcobdGE230UwXPxTvoQ/10/15202575/jpeg/32x32/6/_/1/2/Bocana%20Sto%20Tomas%20algas%20%2890%29.JPG/D_dQ5tYvwpxSxY_8UWX08_jqXJUHmyhQ7yuGfxzldqQ?size=1280x960&amp;size_mode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32" name="AutoShape 8" descr="https://photos-6.dropbox.com/t/0/AABiU8Ny-ZTGwGhIUzJL8TInGUcgcobdGE230UwXPxTvoQ/10/15202575/jpeg/32x32/6/_/1/2/Bocana%20Sto%20Tomas%20algas%20%2890%29.JPG/D_dQ5tYvwpxSxY_8UWX08_jqXJUHmyhQ7yuGfxzldqQ?size=1280x960&amp;size_mode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34" name="AutoShape 10" descr="https://photos-6.dropbox.com/t/0/AABiU8Ny-ZTGwGhIUzJL8TInGUcgcobdGE230UwXPxTvoQ/10/15202575/jpeg/32x32/6/_/1/2/Bocana%20Sto%20Tomas%20algas%20%2890%29.JPG/D_dQ5tYvwpxSxY_8UWX08_jqXJUHmyhQ7yuGfxzldqQ?size=1280x960&amp;size_mode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es-ES" sz="6000" dirty="0"/>
              <a:t>Diferentes opciones y presentaciones</a:t>
            </a:r>
            <a:r>
              <a:rPr lang="es-MX" dirty="0"/>
              <a:t/>
            </a:r>
            <a:br>
              <a:rPr lang="es-MX" dirty="0"/>
            </a:br>
            <a:endParaRPr lang="es-MX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8" y="1562101"/>
            <a:ext cx="1421296" cy="2160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802" y="2655909"/>
            <a:ext cx="1218630" cy="216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696" y="4256336"/>
            <a:ext cx="1162022" cy="2160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436573"/>
            <a:ext cx="1092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73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 descr="30820625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7410" name="AutoShape 2" descr="https://photos-6.dropbox.com/t/0/AABiU8Ny-ZTGwGhIUzJL8TInGUcgcobdGE230UwXPxTvoQ/10/15202575/jpeg/32x32/6/_/1/2/Bocana%20Sto%20Tomas%20algas%20%2890%29.JPG/D_dQ5tYvwpxSxY_8UWX08_jqXJUHmyhQ7yuGfxzldqQ?size=1280x960&amp;size_mode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7412" name="AutoShape 4" descr="https://photos-6.dropbox.com/t/0/AABiU8Ny-ZTGwGhIUzJL8TInGUcgcobdGE230UwXPxTvoQ/10/15202575/jpeg/32x32/6/_/1/2/Bocana%20Sto%20Tomas%20algas%20%2890%29.JPG/D_dQ5tYvwpxSxY_8UWX08_jqXJUHmyhQ7yuGfxzldqQ?size=1280x960&amp;size_mode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058" y="2873803"/>
            <a:ext cx="1595122" cy="1980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43823" y="158542"/>
            <a:ext cx="86048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/>
              <a:t>Tostadas, totopos, tortillas, </a:t>
            </a:r>
            <a:r>
              <a:rPr lang="es-ES" sz="4000" dirty="0" smtClean="0"/>
              <a:t>botanas, pan</a:t>
            </a:r>
            <a:endParaRPr lang="es-MX" sz="4000" dirty="0"/>
          </a:p>
        </p:txBody>
      </p:sp>
      <p:sp>
        <p:nvSpPr>
          <p:cNvPr id="14" name="3 Título"/>
          <p:cNvSpPr txBox="1">
            <a:spLocks/>
          </p:cNvSpPr>
          <p:nvPr/>
        </p:nvSpPr>
        <p:spPr>
          <a:xfrm>
            <a:off x="457200" y="274638"/>
            <a:ext cx="6491064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dirty="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314" y="1977818"/>
            <a:ext cx="1206030" cy="216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719" y="4224667"/>
            <a:ext cx="2028741" cy="2124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60" y="866428"/>
            <a:ext cx="2141888" cy="28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alga roja.gif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1600" y="404664"/>
            <a:ext cx="7776864" cy="6243042"/>
          </a:xfrm>
          <a:prstGeom prst="rect">
            <a:avLst/>
          </a:prstGeom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MX" sz="3200" b="1" dirty="0" smtClean="0">
                <a:solidFill>
                  <a:srgbClr val="003300"/>
                </a:solidFill>
              </a:rPr>
              <a:t>OMEGA </a:t>
            </a:r>
            <a:r>
              <a:rPr lang="es-MX" sz="3200" b="1" dirty="0">
                <a:solidFill>
                  <a:srgbClr val="003300"/>
                </a:solidFill>
              </a:rPr>
              <a:t>3: LOS RESPONSABLES DEL DESARROLLO DE LA INTELIGENCIA HUMANA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925144"/>
          </a:xfrm>
        </p:spPr>
        <p:txBody>
          <a:bodyPr>
            <a:normAutofit/>
          </a:bodyPr>
          <a:lstStyle/>
          <a:p>
            <a:r>
              <a:rPr lang="es-MX" b="1" dirty="0" smtClean="0">
                <a:solidFill>
                  <a:srgbClr val="C00000"/>
                </a:solidFill>
              </a:rPr>
              <a:t>Los Neandertales </a:t>
            </a:r>
            <a:r>
              <a:rPr lang="es-MX" b="1" dirty="0">
                <a:solidFill>
                  <a:srgbClr val="C00000"/>
                </a:solidFill>
              </a:rPr>
              <a:t>comían </a:t>
            </a:r>
            <a:r>
              <a:rPr lang="es-MX" b="1" dirty="0" smtClean="0">
                <a:solidFill>
                  <a:srgbClr val="C00000"/>
                </a:solidFill>
              </a:rPr>
              <a:t>proteínas </a:t>
            </a:r>
            <a:r>
              <a:rPr lang="es-MX" b="1" dirty="0">
                <a:solidFill>
                  <a:srgbClr val="C00000"/>
                </a:solidFill>
              </a:rPr>
              <a:t>de </a:t>
            </a:r>
            <a:r>
              <a:rPr lang="es-MX" b="1" dirty="0" smtClean="0">
                <a:solidFill>
                  <a:srgbClr val="C00000"/>
                </a:solidFill>
              </a:rPr>
              <a:t>carne roja.   </a:t>
            </a:r>
            <a:r>
              <a:rPr lang="es-MX" dirty="0"/>
              <a:t>No hubo evidencia de </a:t>
            </a:r>
            <a:r>
              <a:rPr lang="es-MX" dirty="0" smtClean="0"/>
              <a:t>especies marinas en </a:t>
            </a:r>
            <a:r>
              <a:rPr lang="es-MX" dirty="0"/>
              <a:t>el colágeno de </a:t>
            </a:r>
            <a:r>
              <a:rPr lang="es-MX" dirty="0" smtClean="0"/>
              <a:t>sus huesos.</a:t>
            </a:r>
          </a:p>
          <a:p>
            <a:r>
              <a:rPr lang="es-MX" b="1" dirty="0">
                <a:solidFill>
                  <a:srgbClr val="003300"/>
                </a:solidFill>
              </a:rPr>
              <a:t>P</a:t>
            </a:r>
            <a:r>
              <a:rPr lang="es-MX" b="1" dirty="0" smtClean="0">
                <a:solidFill>
                  <a:srgbClr val="003300"/>
                </a:solidFill>
              </a:rPr>
              <a:t>roductos </a:t>
            </a:r>
            <a:r>
              <a:rPr lang="es-MX" b="1" dirty="0">
                <a:solidFill>
                  <a:srgbClr val="003300"/>
                </a:solidFill>
              </a:rPr>
              <a:t>del mar </a:t>
            </a:r>
            <a:r>
              <a:rPr lang="es-MX" b="1" dirty="0" smtClean="0">
                <a:solidFill>
                  <a:srgbClr val="003300"/>
                </a:solidFill>
              </a:rPr>
              <a:t>eran básicos en dieta </a:t>
            </a:r>
            <a:r>
              <a:rPr lang="es-MX" b="1" dirty="0">
                <a:solidFill>
                  <a:srgbClr val="003300"/>
                </a:solidFill>
              </a:rPr>
              <a:t>de los </a:t>
            </a:r>
            <a:r>
              <a:rPr lang="es-MX" b="1" dirty="0" smtClean="0">
                <a:solidFill>
                  <a:srgbClr val="003300"/>
                </a:solidFill>
              </a:rPr>
              <a:t>Primeros Humanos Modernos: 10 a 50%.</a:t>
            </a:r>
            <a:r>
              <a:rPr lang="es-MX" dirty="0"/>
              <a:t> </a:t>
            </a:r>
            <a:endParaRPr lang="es-MX" dirty="0" smtClean="0"/>
          </a:p>
          <a:p>
            <a:r>
              <a:rPr lang="es-MX" b="1" dirty="0" smtClean="0"/>
              <a:t>Coincidió </a:t>
            </a:r>
            <a:r>
              <a:rPr lang="es-MX" b="1" dirty="0"/>
              <a:t>con </a:t>
            </a:r>
            <a:r>
              <a:rPr lang="es-MX" b="1" dirty="0" smtClean="0"/>
              <a:t>el enriquecimiento </a:t>
            </a:r>
            <a:r>
              <a:rPr lang="es-MX" b="1" dirty="0"/>
              <a:t>cultural</a:t>
            </a:r>
            <a:r>
              <a:rPr lang="es-MX" dirty="0" smtClean="0"/>
              <a:t>: </a:t>
            </a:r>
            <a:r>
              <a:rPr lang="es-MX" i="1" dirty="0" smtClean="0">
                <a:solidFill>
                  <a:srgbClr val="003300"/>
                </a:solidFill>
              </a:rPr>
              <a:t>uso de </a:t>
            </a:r>
            <a:r>
              <a:rPr lang="es-MX" i="1" dirty="0">
                <a:solidFill>
                  <a:srgbClr val="003300"/>
                </a:solidFill>
              </a:rPr>
              <a:t>materiales, ornamentación personal, decoración de </a:t>
            </a:r>
            <a:r>
              <a:rPr lang="es-MX" i="1" dirty="0" smtClean="0">
                <a:solidFill>
                  <a:srgbClr val="003300"/>
                </a:solidFill>
              </a:rPr>
              <a:t>entierros</a:t>
            </a:r>
            <a:r>
              <a:rPr lang="es-MX" i="1" dirty="0">
                <a:solidFill>
                  <a:srgbClr val="003300"/>
                </a:solidFill>
              </a:rPr>
              <a:t>, </a:t>
            </a:r>
            <a:r>
              <a:rPr lang="es-MX" i="1" dirty="0" smtClean="0">
                <a:solidFill>
                  <a:srgbClr val="003300"/>
                </a:solidFill>
              </a:rPr>
              <a:t>figuras </a:t>
            </a:r>
            <a:r>
              <a:rPr lang="es-MX" i="1" dirty="0">
                <a:solidFill>
                  <a:srgbClr val="003300"/>
                </a:solidFill>
              </a:rPr>
              <a:t>de cerámica y textiles </a:t>
            </a:r>
            <a:r>
              <a:rPr lang="es-MX" i="1" dirty="0" smtClean="0">
                <a:solidFill>
                  <a:srgbClr val="003300"/>
                </a:solidFill>
              </a:rPr>
              <a:t>anudadas.</a:t>
            </a:r>
            <a:endParaRPr lang="es-MX" i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 descr="30820625.jpg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7410" name="AutoShape 2" descr="https://photos-6.dropbox.com/t/0/AABiU8Ny-ZTGwGhIUzJL8TInGUcgcobdGE230UwXPxTvoQ/10/15202575/jpeg/32x32/6/_/1/2/Bocana%20Sto%20Tomas%20algas%20%2890%29.JPG/D_dQ5tYvwpxSxY_8UWX08_jqXJUHmyhQ7yuGfxzldqQ?size=1280x960&amp;size_mode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7412" name="AutoShape 4" descr="https://photos-6.dropbox.com/t/0/AABiU8Ny-ZTGwGhIUzJL8TInGUcgcobdGE230UwXPxTvoQ/10/15202575/jpeg/32x32/6/_/1/2/Bocana%20Sto%20Tomas%20algas%20%2890%29.JPG/D_dQ5tYvwpxSxY_8UWX08_jqXJUHmyhQ7yuGfxzldqQ?size=1280x960&amp;size_mode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04" y="3270221"/>
            <a:ext cx="1165915" cy="2880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043608" y="160338"/>
            <a:ext cx="6829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 smtClean="0"/>
              <a:t>SUPLEMENTOS y COSMETICA</a:t>
            </a:r>
            <a:endParaRPr lang="es-MX" sz="4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030421"/>
            <a:ext cx="1748052" cy="3564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094" y="1028562"/>
            <a:ext cx="2189822" cy="3240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240746"/>
            <a:ext cx="94603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77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0000"/>
                    </a14:imgEffect>
                  </a14:imgLayer>
                </a14:imgProps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gradFill>
            <a:gsLst>
              <a:gs pos="98000">
                <a:schemeClr val="accent6">
                  <a:lumMod val="20000"/>
                  <a:lumOff val="80000"/>
                  <a:alpha val="60000"/>
                </a:schemeClr>
              </a:gs>
              <a:gs pos="100000">
                <a:schemeClr val="dk1">
                  <a:tint val="37000"/>
                  <a:satMod val="300000"/>
                  <a:alpha val="3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MX" sz="4000" dirty="0" smtClean="0"/>
              <a:t>VINCULACIÓN DE LA DIETA </a:t>
            </a:r>
            <a:br>
              <a:rPr lang="es-MX" sz="4000" dirty="0" smtClean="0"/>
            </a:br>
            <a:r>
              <a:rPr lang="es-MX" sz="4000" dirty="0" smtClean="0"/>
              <a:t>CON EL TAMAÑO DEL CEREBRO</a:t>
            </a:r>
            <a:endParaRPr lang="es-MX" sz="40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  <a:gradFill flip="none" rotWithShape="1">
            <a:gsLst>
              <a:gs pos="0">
                <a:schemeClr val="bg1">
                  <a:alpha val="50000"/>
                </a:schemeClr>
              </a:gs>
              <a:gs pos="99000">
                <a:schemeClr val="accent5">
                  <a:lumMod val="45000"/>
                  <a:lumOff val="55000"/>
                  <a:alpha val="60000"/>
                </a:schemeClr>
              </a:gs>
              <a:gs pos="76000">
                <a:schemeClr val="accent5">
                  <a:lumMod val="45000"/>
                  <a:lumOff val="55000"/>
                  <a:alpha val="20000"/>
                </a:schemeClr>
              </a:gs>
              <a:gs pos="86000">
                <a:schemeClr val="accent5">
                  <a:lumMod val="30000"/>
                  <a:lumOff val="7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s-MX" i="1" dirty="0" smtClean="0">
                <a:solidFill>
                  <a:schemeClr val="accent2">
                    <a:lumMod val="50000"/>
                  </a:schemeClr>
                </a:solidFill>
              </a:rPr>
              <a:t>La inclusión </a:t>
            </a:r>
            <a:r>
              <a:rPr lang="es-MX" i="1" dirty="0">
                <a:solidFill>
                  <a:schemeClr val="accent2">
                    <a:lumMod val="50000"/>
                  </a:schemeClr>
                </a:solidFill>
              </a:rPr>
              <a:t>de productos </a:t>
            </a:r>
            <a:r>
              <a:rPr lang="es-MX" i="1" dirty="0" smtClean="0">
                <a:solidFill>
                  <a:schemeClr val="accent2">
                    <a:lumMod val="50000"/>
                  </a:schemeClr>
                </a:solidFill>
              </a:rPr>
              <a:t>marinos está asociada a</a:t>
            </a:r>
            <a:r>
              <a:rPr lang="es-MX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MX" i="1" dirty="0">
                <a:solidFill>
                  <a:schemeClr val="accent2">
                    <a:lumMod val="50000"/>
                  </a:schemeClr>
                </a:solidFill>
              </a:rPr>
              <a:t>la expansión de </a:t>
            </a:r>
            <a:r>
              <a:rPr lang="es-MX" i="1" dirty="0" smtClean="0">
                <a:solidFill>
                  <a:schemeClr val="accent2">
                    <a:lumMod val="50000"/>
                  </a:schemeClr>
                </a:solidFill>
              </a:rPr>
              <a:t>materia </a:t>
            </a:r>
            <a:r>
              <a:rPr lang="es-MX" i="1" dirty="0">
                <a:solidFill>
                  <a:schemeClr val="accent2">
                    <a:lumMod val="50000"/>
                  </a:schemeClr>
                </a:solidFill>
              </a:rPr>
              <a:t>gris en </a:t>
            </a:r>
            <a:r>
              <a:rPr lang="es-MX" i="1" dirty="0" smtClean="0">
                <a:solidFill>
                  <a:schemeClr val="accent2">
                    <a:lumMod val="50000"/>
                  </a:schemeClr>
                </a:solidFill>
              </a:rPr>
              <a:t>corteza cerebral.</a:t>
            </a:r>
          </a:p>
          <a:p>
            <a:r>
              <a:rPr lang="es-MX" dirty="0">
                <a:solidFill>
                  <a:schemeClr val="accent2">
                    <a:lumMod val="50000"/>
                  </a:schemeClr>
                </a:solidFill>
              </a:rPr>
              <a:t>3 millones de años </a:t>
            </a:r>
            <a:r>
              <a:rPr lang="es-MX" dirty="0" smtClean="0">
                <a:solidFill>
                  <a:schemeClr val="accent2">
                    <a:lumMod val="50000"/>
                  </a:schemeClr>
                </a:solidFill>
              </a:rPr>
              <a:t>tuvieron </a:t>
            </a:r>
            <a:r>
              <a:rPr lang="es-MX" dirty="0">
                <a:solidFill>
                  <a:schemeClr val="accent2">
                    <a:lumMod val="50000"/>
                  </a:schemeClr>
                </a:solidFill>
              </a:rPr>
              <a:t>poco efecto sobre </a:t>
            </a:r>
            <a:r>
              <a:rPr lang="es-MX" dirty="0" smtClean="0">
                <a:solidFill>
                  <a:schemeClr val="accent2">
                    <a:lumMod val="50000"/>
                  </a:schemeClr>
                </a:solidFill>
              </a:rPr>
              <a:t>capacidad cerebral </a:t>
            </a:r>
            <a:r>
              <a:rPr lang="es-MX" dirty="0">
                <a:solidFill>
                  <a:schemeClr val="accent2">
                    <a:lumMod val="50000"/>
                  </a:schemeClr>
                </a:solidFill>
              </a:rPr>
              <a:t>de </a:t>
            </a:r>
            <a:r>
              <a:rPr lang="es-MX" dirty="0" smtClean="0">
                <a:solidFill>
                  <a:schemeClr val="accent2">
                    <a:lumMod val="50000"/>
                  </a:schemeClr>
                </a:solidFill>
              </a:rPr>
              <a:t>australopitecos.</a:t>
            </a:r>
          </a:p>
          <a:p>
            <a:r>
              <a:rPr lang="es-MX" i="1" dirty="0" smtClean="0">
                <a:solidFill>
                  <a:schemeClr val="accent2">
                    <a:lumMod val="50000"/>
                  </a:schemeClr>
                </a:solidFill>
              </a:rPr>
              <a:t>La </a:t>
            </a:r>
            <a:r>
              <a:rPr lang="es-MX" i="1" dirty="0">
                <a:solidFill>
                  <a:schemeClr val="accent2">
                    <a:lumMod val="50000"/>
                  </a:schemeClr>
                </a:solidFill>
              </a:rPr>
              <a:t>capacidad </a:t>
            </a:r>
            <a:r>
              <a:rPr lang="es-MX" i="1" dirty="0" smtClean="0">
                <a:solidFill>
                  <a:schemeClr val="accent2">
                    <a:lumMod val="50000"/>
                  </a:schemeClr>
                </a:solidFill>
              </a:rPr>
              <a:t>cerebral </a:t>
            </a:r>
            <a:r>
              <a:rPr lang="es-MX" i="1" dirty="0">
                <a:solidFill>
                  <a:schemeClr val="accent2">
                    <a:lumMod val="50000"/>
                  </a:schemeClr>
                </a:solidFill>
              </a:rPr>
              <a:t>se duplicó </a:t>
            </a:r>
            <a:r>
              <a:rPr lang="es-MX" i="1" dirty="0" smtClean="0">
                <a:solidFill>
                  <a:schemeClr val="accent2">
                    <a:lumMod val="50000"/>
                  </a:schemeClr>
                </a:solidFill>
              </a:rPr>
              <a:t>entre Homo </a:t>
            </a:r>
            <a:r>
              <a:rPr lang="es-MX" i="1" dirty="0" err="1">
                <a:solidFill>
                  <a:schemeClr val="accent2">
                    <a:lumMod val="50000"/>
                  </a:schemeClr>
                </a:solidFill>
              </a:rPr>
              <a:t>erectus</a:t>
            </a:r>
            <a:r>
              <a:rPr lang="es-MX" i="1" dirty="0">
                <a:solidFill>
                  <a:schemeClr val="accent2">
                    <a:lumMod val="50000"/>
                  </a:schemeClr>
                </a:solidFill>
              </a:rPr>
              <a:t> y el Homo </a:t>
            </a:r>
            <a:r>
              <a:rPr lang="es-MX" i="1" dirty="0" smtClean="0">
                <a:solidFill>
                  <a:schemeClr val="accent2">
                    <a:lumMod val="50000"/>
                  </a:schemeClr>
                </a:solidFill>
              </a:rPr>
              <a:t>sapiens.</a:t>
            </a:r>
          </a:p>
          <a:p>
            <a:r>
              <a:rPr lang="es-MX" i="1" dirty="0" smtClean="0">
                <a:solidFill>
                  <a:schemeClr val="accent2">
                    <a:lumMod val="50000"/>
                  </a:schemeClr>
                </a:solidFill>
              </a:rPr>
              <a:t>Homo </a:t>
            </a:r>
            <a:r>
              <a:rPr lang="es-MX" i="1" dirty="0">
                <a:solidFill>
                  <a:schemeClr val="accent2">
                    <a:lumMod val="50000"/>
                  </a:schemeClr>
                </a:solidFill>
              </a:rPr>
              <a:t>sapiens </a:t>
            </a:r>
            <a:r>
              <a:rPr lang="es-MX" dirty="0" smtClean="0">
                <a:solidFill>
                  <a:schemeClr val="accent2">
                    <a:lumMod val="50000"/>
                  </a:schemeClr>
                </a:solidFill>
              </a:rPr>
              <a:t>tiene el tamaño cerebral muy grande en </a:t>
            </a:r>
            <a:r>
              <a:rPr lang="es-MX" dirty="0">
                <a:solidFill>
                  <a:schemeClr val="accent2">
                    <a:lumMod val="50000"/>
                  </a:schemeClr>
                </a:solidFill>
              </a:rPr>
              <a:t>proporción con </a:t>
            </a:r>
            <a:r>
              <a:rPr lang="es-MX" dirty="0" smtClean="0">
                <a:solidFill>
                  <a:schemeClr val="accent2">
                    <a:lumMod val="50000"/>
                  </a:schemeClr>
                </a:solidFill>
              </a:rPr>
              <a:t>su cuerpo</a:t>
            </a:r>
            <a:r>
              <a:rPr lang="es-MX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es-MX" dirty="0" smtClean="0">
                <a:solidFill>
                  <a:schemeClr val="accent2">
                    <a:lumMod val="50000"/>
                  </a:schemeClr>
                </a:solidFill>
              </a:rPr>
              <a:t>En los demás mamíferos terrestres el cerebro </a:t>
            </a:r>
            <a:r>
              <a:rPr lang="es-MX" dirty="0">
                <a:solidFill>
                  <a:schemeClr val="accent2">
                    <a:lumMod val="50000"/>
                  </a:schemeClr>
                </a:solidFill>
              </a:rPr>
              <a:t>disminuye logarítmicamente con el aumento de tamaño del cuerpo.</a:t>
            </a:r>
            <a:endParaRPr lang="es-MX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63858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5">
                  <a:lumMod val="5000"/>
                  <a:lumOff val="95000"/>
                  <a:alpha val="60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MX" dirty="0" smtClean="0"/>
              <a:t>Crecimiento del Cerebro = </a:t>
            </a:r>
            <a:br>
              <a:rPr lang="es-MX" dirty="0" smtClean="0"/>
            </a:br>
            <a:r>
              <a:rPr lang="es-MX" dirty="0" smtClean="0"/>
              <a:t>Dieta + Herramientas + Lenguaje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solidFill>
            <a:schemeClr val="accent4">
              <a:alpha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dirty="0" smtClean="0">
                <a:solidFill>
                  <a:srgbClr val="FFFF00"/>
                </a:solidFill>
              </a:rPr>
              <a:t>La expansión </a:t>
            </a:r>
            <a:r>
              <a:rPr lang="es-MX" dirty="0">
                <a:solidFill>
                  <a:srgbClr val="FFFF00"/>
                </a:solidFill>
              </a:rPr>
              <a:t>del cerebro pudo </a:t>
            </a:r>
            <a:r>
              <a:rPr lang="es-MX" dirty="0" smtClean="0">
                <a:solidFill>
                  <a:srgbClr val="FFFF00"/>
                </a:solidFill>
              </a:rPr>
              <a:t>deberse a incluir alimentos marinos </a:t>
            </a:r>
            <a:r>
              <a:rPr lang="es-MX" dirty="0" smtClean="0"/>
              <a:t>como </a:t>
            </a:r>
            <a:r>
              <a:rPr lang="es-MX" dirty="0"/>
              <a:t>el </a:t>
            </a:r>
            <a:r>
              <a:rPr lang="es-MX" dirty="0" smtClean="0"/>
              <a:t>pescado.</a:t>
            </a:r>
          </a:p>
          <a:p>
            <a:r>
              <a:rPr lang="es-MX" dirty="0" smtClean="0"/>
              <a:t>Entre los ácidos </a:t>
            </a:r>
            <a:r>
              <a:rPr lang="es-MX" dirty="0"/>
              <a:t>grasos, el </a:t>
            </a:r>
            <a:r>
              <a:rPr lang="es-MX" i="1" dirty="0" smtClean="0"/>
              <a:t>araquidónico</a:t>
            </a:r>
            <a:r>
              <a:rPr lang="es-MX" dirty="0"/>
              <a:t> (AA) </a:t>
            </a:r>
            <a:r>
              <a:rPr lang="es-MX" dirty="0">
                <a:solidFill>
                  <a:srgbClr val="FFFF00"/>
                </a:solidFill>
              </a:rPr>
              <a:t>(</a:t>
            </a:r>
            <a:r>
              <a:rPr lang="es-MX" b="1" dirty="0">
                <a:solidFill>
                  <a:srgbClr val="FFFF00"/>
                </a:solidFill>
              </a:rPr>
              <a:t>omega-6</a:t>
            </a:r>
            <a:r>
              <a:rPr lang="es-MX" dirty="0">
                <a:solidFill>
                  <a:srgbClr val="FFFF00"/>
                </a:solidFill>
              </a:rPr>
              <a:t>) </a:t>
            </a:r>
            <a:r>
              <a:rPr lang="es-MX" dirty="0"/>
              <a:t>se encuentra en </a:t>
            </a:r>
            <a:r>
              <a:rPr lang="es-MX" dirty="0" smtClean="0"/>
              <a:t>carne roja, pollo</a:t>
            </a:r>
            <a:r>
              <a:rPr lang="es-MX" dirty="0"/>
              <a:t>, </a:t>
            </a:r>
            <a:r>
              <a:rPr lang="es-MX" dirty="0" smtClean="0"/>
              <a:t>huevo </a:t>
            </a:r>
            <a:r>
              <a:rPr lang="es-MX" dirty="0"/>
              <a:t>y </a:t>
            </a:r>
            <a:r>
              <a:rPr lang="es-MX" dirty="0" smtClean="0"/>
              <a:t>leche </a:t>
            </a:r>
            <a:r>
              <a:rPr lang="es-MX" dirty="0"/>
              <a:t>humana </a:t>
            </a:r>
            <a:endParaRPr lang="es-MX" dirty="0" smtClean="0"/>
          </a:p>
          <a:p>
            <a:r>
              <a:rPr lang="es-MX" dirty="0" smtClean="0"/>
              <a:t>El </a:t>
            </a:r>
            <a:r>
              <a:rPr lang="es-MX" dirty="0"/>
              <a:t>DHA </a:t>
            </a:r>
            <a:r>
              <a:rPr lang="es-MX" dirty="0">
                <a:solidFill>
                  <a:srgbClr val="FFFF00"/>
                </a:solidFill>
              </a:rPr>
              <a:t>(</a:t>
            </a:r>
            <a:r>
              <a:rPr lang="es-MX" b="1" dirty="0">
                <a:solidFill>
                  <a:srgbClr val="FFFF00"/>
                </a:solidFill>
              </a:rPr>
              <a:t>omega-3</a:t>
            </a:r>
            <a:r>
              <a:rPr lang="es-MX" dirty="0">
                <a:solidFill>
                  <a:srgbClr val="FFFF00"/>
                </a:solidFill>
              </a:rPr>
              <a:t>) </a:t>
            </a:r>
            <a:r>
              <a:rPr lang="es-MX" dirty="0"/>
              <a:t>se encuentra </a:t>
            </a:r>
            <a:r>
              <a:rPr lang="es-MX" dirty="0" smtClean="0"/>
              <a:t>mayormente </a:t>
            </a:r>
            <a:r>
              <a:rPr lang="es-MX" dirty="0"/>
              <a:t>en </a:t>
            </a:r>
            <a:r>
              <a:rPr lang="es-MX" dirty="0" smtClean="0">
                <a:solidFill>
                  <a:srgbClr val="FFFF00"/>
                </a:solidFill>
              </a:rPr>
              <a:t>algas marinas </a:t>
            </a:r>
            <a:r>
              <a:rPr lang="es-MX" dirty="0" smtClean="0"/>
              <a:t>y pescado</a:t>
            </a:r>
            <a:r>
              <a:rPr lang="es-MX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63790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3528" y="188640"/>
            <a:ext cx="8496944" cy="6408712"/>
          </a:xfrm>
          <a:solidFill>
            <a:schemeClr val="bg1">
              <a:alpha val="2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s-MX" i="1" dirty="0">
                <a:solidFill>
                  <a:srgbClr val="003300"/>
                </a:solidFill>
              </a:rPr>
              <a:t>Humanos evolucionaron al consumir cantidades casi  </a:t>
            </a:r>
            <a:r>
              <a:rPr lang="es-MX" i="1" dirty="0" smtClean="0">
                <a:solidFill>
                  <a:srgbClr val="003300"/>
                </a:solidFill>
              </a:rPr>
              <a:t>iguales </a:t>
            </a:r>
            <a:r>
              <a:rPr lang="es-MX" i="1" dirty="0">
                <a:solidFill>
                  <a:srgbClr val="003300"/>
                </a:solidFill>
              </a:rPr>
              <a:t>de DHA y AA. </a:t>
            </a:r>
          </a:p>
          <a:p>
            <a:r>
              <a:rPr lang="es-MX" dirty="0">
                <a:solidFill>
                  <a:srgbClr val="003300"/>
                </a:solidFill>
              </a:rPr>
              <a:t>En siglo XX este equilibrio cambió en favor de omega-6.</a:t>
            </a:r>
          </a:p>
          <a:p>
            <a:r>
              <a:rPr lang="es-MX" dirty="0" smtClean="0">
                <a:solidFill>
                  <a:srgbClr val="003300"/>
                </a:solidFill>
              </a:rPr>
              <a:t>Revoluciones agrícola </a:t>
            </a:r>
            <a:r>
              <a:rPr lang="es-MX" dirty="0">
                <a:solidFill>
                  <a:srgbClr val="003300"/>
                </a:solidFill>
              </a:rPr>
              <a:t>e </a:t>
            </a:r>
            <a:r>
              <a:rPr lang="es-MX" dirty="0" smtClean="0">
                <a:solidFill>
                  <a:srgbClr val="003300"/>
                </a:solidFill>
              </a:rPr>
              <a:t>industrial =  aumento aceites </a:t>
            </a:r>
            <a:r>
              <a:rPr lang="es-MX" dirty="0">
                <a:solidFill>
                  <a:srgbClr val="003300"/>
                </a:solidFill>
              </a:rPr>
              <a:t>de semillas, ricas en </a:t>
            </a:r>
            <a:r>
              <a:rPr lang="es-MX" dirty="0" smtClean="0">
                <a:solidFill>
                  <a:srgbClr val="003300"/>
                </a:solidFill>
              </a:rPr>
              <a:t>omega-6 (ácido linoleico). </a:t>
            </a:r>
          </a:p>
          <a:p>
            <a:r>
              <a:rPr lang="es-MX" dirty="0" smtClean="0">
                <a:solidFill>
                  <a:srgbClr val="003300"/>
                </a:solidFill>
              </a:rPr>
              <a:t>Domesticación de </a:t>
            </a:r>
            <a:r>
              <a:rPr lang="es-MX" dirty="0">
                <a:solidFill>
                  <a:srgbClr val="003300"/>
                </a:solidFill>
              </a:rPr>
              <a:t>ganado y </a:t>
            </a:r>
            <a:r>
              <a:rPr lang="es-MX" dirty="0" smtClean="0">
                <a:solidFill>
                  <a:srgbClr val="003300"/>
                </a:solidFill>
              </a:rPr>
              <a:t>aves cambió forrajes de dieta </a:t>
            </a:r>
            <a:r>
              <a:rPr lang="es-MX" dirty="0">
                <a:solidFill>
                  <a:srgbClr val="003300"/>
                </a:solidFill>
              </a:rPr>
              <a:t>vegetariana rica en omega-3 a </a:t>
            </a:r>
            <a:r>
              <a:rPr lang="es-MX" dirty="0" smtClean="0">
                <a:solidFill>
                  <a:srgbClr val="003300"/>
                </a:solidFill>
              </a:rPr>
              <a:t>dieta </a:t>
            </a:r>
            <a:r>
              <a:rPr lang="es-MX" dirty="0">
                <a:solidFill>
                  <a:srgbClr val="003300"/>
                </a:solidFill>
              </a:rPr>
              <a:t>de semillas </a:t>
            </a:r>
            <a:r>
              <a:rPr lang="es-MX" dirty="0" smtClean="0">
                <a:solidFill>
                  <a:srgbClr val="003300"/>
                </a:solidFill>
              </a:rPr>
              <a:t>muy ricas en omega-6</a:t>
            </a:r>
            <a:r>
              <a:rPr lang="es-MX" dirty="0">
                <a:solidFill>
                  <a:srgbClr val="003300"/>
                </a:solidFill>
              </a:rPr>
              <a:t>. </a:t>
            </a:r>
            <a:endParaRPr lang="es-MX" dirty="0" smtClean="0">
              <a:solidFill>
                <a:srgbClr val="003300"/>
              </a:solidFill>
            </a:endParaRPr>
          </a:p>
          <a:p>
            <a:r>
              <a:rPr lang="es-MX" dirty="0" smtClean="0">
                <a:solidFill>
                  <a:srgbClr val="003300"/>
                </a:solidFill>
              </a:rPr>
              <a:t>Consecuencia: AA predomina en carne criada, mientras </a:t>
            </a:r>
            <a:r>
              <a:rPr lang="es-MX" dirty="0">
                <a:solidFill>
                  <a:srgbClr val="003300"/>
                </a:solidFill>
              </a:rPr>
              <a:t>que DHA y AA están </a:t>
            </a:r>
            <a:r>
              <a:rPr lang="es-MX" dirty="0" smtClean="0">
                <a:solidFill>
                  <a:srgbClr val="003300"/>
                </a:solidFill>
              </a:rPr>
              <a:t>casi iguales </a:t>
            </a:r>
            <a:r>
              <a:rPr lang="es-MX" dirty="0">
                <a:solidFill>
                  <a:srgbClr val="003300"/>
                </a:solidFill>
              </a:rPr>
              <a:t>en </a:t>
            </a:r>
            <a:r>
              <a:rPr lang="es-MX" dirty="0" smtClean="0">
                <a:solidFill>
                  <a:srgbClr val="003300"/>
                </a:solidFill>
              </a:rPr>
              <a:t>carnes </a:t>
            </a:r>
            <a:r>
              <a:rPr lang="es-MX" dirty="0">
                <a:solidFill>
                  <a:srgbClr val="003300"/>
                </a:solidFill>
              </a:rPr>
              <a:t>de animales criados </a:t>
            </a:r>
            <a:r>
              <a:rPr lang="es-MX" dirty="0" smtClean="0">
                <a:solidFill>
                  <a:srgbClr val="003300"/>
                </a:solidFill>
              </a:rPr>
              <a:t>con sólo pasto.</a:t>
            </a:r>
            <a:endParaRPr lang="es-MX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92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idx="1"/>
          </p:nvPr>
        </p:nvSpPr>
        <p:spPr>
          <a:xfrm>
            <a:off x="457200" y="333375"/>
            <a:ext cx="8229600" cy="6191250"/>
          </a:xfrm>
          <a:solidFill>
            <a:schemeClr val="accent3">
              <a:lumMod val="50000"/>
              <a:alpha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s-MX" b="1" dirty="0" smtClean="0">
                <a:solidFill>
                  <a:srgbClr val="FFFF00"/>
                </a:solidFill>
              </a:rPr>
              <a:t>Evolutivamente, </a:t>
            </a:r>
            <a:r>
              <a:rPr lang="es-MX" b="1" dirty="0">
                <a:solidFill>
                  <a:srgbClr val="FFFF00"/>
                </a:solidFill>
              </a:rPr>
              <a:t>el último siglo es </a:t>
            </a:r>
            <a:r>
              <a:rPr lang="es-MX" b="1" dirty="0" smtClean="0">
                <a:solidFill>
                  <a:srgbClr val="FFFF00"/>
                </a:solidFill>
              </a:rPr>
              <a:t>muy corto pero cambi</a:t>
            </a:r>
            <a:r>
              <a:rPr lang="es-MX" b="1" dirty="0">
                <a:solidFill>
                  <a:srgbClr val="FFFF00"/>
                </a:solidFill>
              </a:rPr>
              <a:t>ó</a:t>
            </a:r>
            <a:r>
              <a:rPr lang="es-MX" b="1" dirty="0" smtClean="0">
                <a:solidFill>
                  <a:srgbClr val="FFFF00"/>
                </a:solidFill>
              </a:rPr>
              <a:t> drásticamente ingesta </a:t>
            </a:r>
            <a:r>
              <a:rPr lang="es-MX" b="1" dirty="0">
                <a:solidFill>
                  <a:srgbClr val="FFFF00"/>
                </a:solidFill>
              </a:rPr>
              <a:t>de </a:t>
            </a:r>
            <a:r>
              <a:rPr lang="es-MX" b="1" dirty="0" smtClean="0">
                <a:solidFill>
                  <a:srgbClr val="FFFF00"/>
                </a:solidFill>
              </a:rPr>
              <a:t>grasas.</a:t>
            </a:r>
          </a:p>
          <a:p>
            <a:r>
              <a:rPr lang="es-MX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Esta dieta coincide con enfermedades </a:t>
            </a:r>
            <a:r>
              <a:rPr lang="es-MX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del corazón y trastornos neurológicos. </a:t>
            </a:r>
            <a:endParaRPr lang="es-MX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s-MX" b="1" dirty="0" smtClean="0">
                <a:solidFill>
                  <a:srgbClr val="FFFF00"/>
                </a:solidFill>
              </a:rPr>
              <a:t>Un </a:t>
            </a:r>
            <a:r>
              <a:rPr lang="es-MX" b="1" dirty="0">
                <a:solidFill>
                  <a:srgbClr val="FFFF00"/>
                </a:solidFill>
              </a:rPr>
              <a:t>factor </a:t>
            </a:r>
            <a:r>
              <a:rPr lang="es-MX" b="1" dirty="0" smtClean="0">
                <a:solidFill>
                  <a:srgbClr val="FFFF00"/>
                </a:solidFill>
              </a:rPr>
              <a:t>subyacente: </a:t>
            </a:r>
            <a:r>
              <a:rPr lang="es-MX" b="1" i="1" dirty="0" smtClean="0">
                <a:solidFill>
                  <a:srgbClr val="FFFF00"/>
                </a:solidFill>
              </a:rPr>
              <a:t>desproporción de DHA </a:t>
            </a:r>
            <a:r>
              <a:rPr lang="es-MX" b="1" dirty="0">
                <a:solidFill>
                  <a:srgbClr val="FFFF00"/>
                </a:solidFill>
              </a:rPr>
              <a:t>en </a:t>
            </a:r>
            <a:r>
              <a:rPr lang="es-MX" b="1" dirty="0" smtClean="0">
                <a:solidFill>
                  <a:srgbClr val="FFFF00"/>
                </a:solidFill>
              </a:rPr>
              <a:t>fosfolípidos </a:t>
            </a:r>
            <a:r>
              <a:rPr lang="es-MX" b="1" dirty="0">
                <a:solidFill>
                  <a:srgbClr val="FFFF00"/>
                </a:solidFill>
              </a:rPr>
              <a:t>de </a:t>
            </a:r>
            <a:r>
              <a:rPr lang="es-MX" b="1" dirty="0" smtClean="0">
                <a:solidFill>
                  <a:srgbClr val="FFFF00"/>
                </a:solidFill>
              </a:rPr>
              <a:t>membranas celulares por el  </a:t>
            </a:r>
            <a:r>
              <a:rPr lang="es-MX" b="1" dirty="0">
                <a:solidFill>
                  <a:srgbClr val="FFFF00"/>
                </a:solidFill>
              </a:rPr>
              <a:t>consumo excesivo de </a:t>
            </a:r>
            <a:r>
              <a:rPr lang="es-MX" b="1" dirty="0" smtClean="0">
                <a:solidFill>
                  <a:srgbClr val="FFFF00"/>
                </a:solidFill>
              </a:rPr>
              <a:t>AA de carnes forrajeras.</a:t>
            </a:r>
          </a:p>
          <a:p>
            <a:r>
              <a:rPr lang="es-MX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La investigación sobre DHA </a:t>
            </a:r>
            <a:r>
              <a:rPr lang="es-MX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en </a:t>
            </a:r>
            <a:r>
              <a:rPr lang="es-MX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prevención </a:t>
            </a:r>
            <a:r>
              <a:rPr lang="es-MX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de los trastornos </a:t>
            </a:r>
            <a:r>
              <a:rPr lang="es-MX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neuro</a:t>
            </a:r>
            <a:r>
              <a:rPr lang="es-MX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psiquiátricos (adaptación </a:t>
            </a:r>
            <a:r>
              <a:rPr lang="es-MX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al estrés, </a:t>
            </a:r>
            <a:r>
              <a:rPr lang="es-MX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psicosis y trastornos afectivos) </a:t>
            </a:r>
            <a:r>
              <a:rPr lang="es-MX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es prometedora. </a:t>
            </a:r>
          </a:p>
        </p:txBody>
      </p:sp>
    </p:spTree>
    <p:extLst>
      <p:ext uri="{BB962C8B-B14F-4D97-AF65-F5344CB8AC3E}">
        <p14:creationId xmlns:p14="http://schemas.microsoft.com/office/powerpoint/2010/main" val="1720695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336704"/>
          </a:xfrm>
          <a:solidFill>
            <a:schemeClr val="accent2">
              <a:alpha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MX" dirty="0" smtClean="0"/>
              <a:t>DHA = nutriente único, y se obtiene de pescados azules, </a:t>
            </a:r>
            <a:r>
              <a:rPr lang="es-MX" dirty="0"/>
              <a:t>aceite de pescado </a:t>
            </a:r>
            <a:r>
              <a:rPr lang="es-MX" dirty="0" smtClean="0"/>
              <a:t>o de algas y </a:t>
            </a:r>
            <a:r>
              <a:rPr lang="es-MX" dirty="0"/>
              <a:t>suplementos de algas. </a:t>
            </a:r>
            <a:endParaRPr lang="es-MX" dirty="0" smtClean="0"/>
          </a:p>
          <a:p>
            <a:r>
              <a:rPr lang="es-MX" dirty="0" smtClean="0"/>
              <a:t>Por </a:t>
            </a:r>
            <a:r>
              <a:rPr lang="es-MX" dirty="0"/>
              <a:t>demanda del consumidor, </a:t>
            </a:r>
            <a:r>
              <a:rPr lang="es-MX" dirty="0" smtClean="0"/>
              <a:t>ya hay más productos enriquecidos </a:t>
            </a:r>
            <a:r>
              <a:rPr lang="es-MX" dirty="0"/>
              <a:t>con omega-3 o </a:t>
            </a:r>
            <a:r>
              <a:rPr lang="es-MX" dirty="0" smtClean="0"/>
              <a:t>DHA o </a:t>
            </a:r>
            <a:r>
              <a:rPr lang="es-MX" dirty="0"/>
              <a:t>aceite de </a:t>
            </a:r>
            <a:r>
              <a:rPr lang="es-MX" dirty="0" smtClean="0"/>
              <a:t>algas </a:t>
            </a:r>
            <a:r>
              <a:rPr lang="es-MX" dirty="0"/>
              <a:t>y peces. </a:t>
            </a:r>
            <a:endParaRPr lang="es-MX" dirty="0" smtClean="0"/>
          </a:p>
          <a:p>
            <a:r>
              <a:rPr lang="es-MX" dirty="0" smtClean="0"/>
              <a:t>Los </a:t>
            </a:r>
            <a:r>
              <a:rPr lang="es-MX" dirty="0"/>
              <a:t>animales </a:t>
            </a:r>
            <a:r>
              <a:rPr lang="es-MX" dirty="0" smtClean="0"/>
              <a:t>están </a:t>
            </a:r>
            <a:r>
              <a:rPr lang="es-MX" dirty="0"/>
              <a:t>siendo </a:t>
            </a:r>
            <a:r>
              <a:rPr lang="es-MX" dirty="0" smtClean="0"/>
              <a:t>alimentados </a:t>
            </a:r>
            <a:r>
              <a:rPr lang="es-MX" dirty="0"/>
              <a:t>con aceites de algas ricos en </a:t>
            </a:r>
            <a:r>
              <a:rPr lang="es-MX" dirty="0" smtClean="0"/>
              <a:t>DHA</a:t>
            </a:r>
          </a:p>
          <a:p>
            <a:r>
              <a:rPr lang="es-MX" dirty="0" smtClean="0"/>
              <a:t>La leche </a:t>
            </a:r>
            <a:r>
              <a:rPr lang="es-MX" dirty="0"/>
              <a:t>enriquecida con DHA se asocia con efectos beneficiosos </a:t>
            </a:r>
            <a:r>
              <a:rPr lang="es-MX" dirty="0" smtClean="0"/>
              <a:t>comparables </a:t>
            </a:r>
            <a:r>
              <a:rPr lang="es-MX" dirty="0"/>
              <a:t>con el consumo de pescado </a:t>
            </a:r>
            <a:r>
              <a:rPr lang="es-MX" dirty="0" smtClean="0"/>
              <a:t>(reducción </a:t>
            </a:r>
            <a:r>
              <a:rPr lang="es-MX" dirty="0"/>
              <a:t>del colesterol LDL y los </a:t>
            </a:r>
            <a:r>
              <a:rPr lang="es-MX" dirty="0" smtClean="0"/>
              <a:t>triglicéridos).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55234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alga1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7859"/>
            <a:ext cx="9144000" cy="682228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7859"/>
            <a:ext cx="8229600" cy="1399779"/>
          </a:xfrm>
        </p:spPr>
        <p:txBody>
          <a:bodyPr/>
          <a:lstStyle/>
          <a:p>
            <a:r>
              <a:rPr lang="es-ES" dirty="0" smtClean="0"/>
              <a:t>LAS ALGAS MARINAS 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92500" lnSpcReduction="20000"/>
          </a:bodyPr>
          <a:lstStyle/>
          <a:p>
            <a:r>
              <a:rPr lang="es-MX" b="1" i="1" dirty="0">
                <a:solidFill>
                  <a:srgbClr val="002060"/>
                </a:solidFill>
              </a:rPr>
              <a:t>Han sido consumidas durante milenios por la humanidad </a:t>
            </a:r>
            <a:r>
              <a:rPr lang="es-MX" dirty="0">
                <a:solidFill>
                  <a:srgbClr val="002060"/>
                </a:solidFill>
              </a:rPr>
              <a:t>a lo largo de todas las costas del mundo, </a:t>
            </a:r>
            <a:r>
              <a:rPr lang="es-MX" dirty="0" smtClean="0">
                <a:solidFill>
                  <a:srgbClr val="002060"/>
                </a:solidFill>
              </a:rPr>
              <a:t>sin embargo en  Mexico, se consumen muy poco.</a:t>
            </a:r>
          </a:p>
          <a:p>
            <a:r>
              <a:rPr lang="es-MX" dirty="0">
                <a:solidFill>
                  <a:srgbClr val="003300"/>
                </a:solidFill>
              </a:rPr>
              <a:t>Japón por ejemplo, tiene el mayor consumo per </a:t>
            </a:r>
            <a:r>
              <a:rPr lang="es-MX" dirty="0" smtClean="0">
                <a:solidFill>
                  <a:srgbClr val="003300"/>
                </a:solidFill>
              </a:rPr>
              <a:t>cápita, </a:t>
            </a:r>
            <a:r>
              <a:rPr lang="es-MX" b="1" i="1" dirty="0" smtClean="0">
                <a:solidFill>
                  <a:srgbClr val="003300"/>
                </a:solidFill>
              </a:rPr>
              <a:t>y debido al yodo y minerales orgánicos</a:t>
            </a:r>
            <a:r>
              <a:rPr lang="es-MX" dirty="0" smtClean="0">
                <a:solidFill>
                  <a:srgbClr val="003300"/>
                </a:solidFill>
              </a:rPr>
              <a:t>, tienen </a:t>
            </a:r>
            <a:r>
              <a:rPr lang="es-MX" b="1" i="1" dirty="0" smtClean="0">
                <a:solidFill>
                  <a:srgbClr val="003300"/>
                </a:solidFill>
              </a:rPr>
              <a:t>menor </a:t>
            </a:r>
            <a:r>
              <a:rPr lang="es-MX" b="1" i="1" dirty="0">
                <a:solidFill>
                  <a:srgbClr val="003300"/>
                </a:solidFill>
              </a:rPr>
              <a:t>incidencia de </a:t>
            </a:r>
            <a:r>
              <a:rPr lang="es-MX" b="1" i="1" dirty="0" smtClean="0">
                <a:solidFill>
                  <a:srgbClr val="003300"/>
                </a:solidFill>
              </a:rPr>
              <a:t>cáncer, obesidad, diabetes, enfermedad cardiovascular, y gozan de mayor longevidad.</a:t>
            </a:r>
          </a:p>
          <a:p>
            <a:r>
              <a:rPr lang="es-MX" dirty="0">
                <a:solidFill>
                  <a:srgbClr val="C00000"/>
                </a:solidFill>
              </a:rPr>
              <a:t>Son </a:t>
            </a:r>
            <a:r>
              <a:rPr lang="es-MX" dirty="0" smtClean="0">
                <a:solidFill>
                  <a:srgbClr val="C00000"/>
                </a:solidFill>
              </a:rPr>
              <a:t>la mejor fuente alimenticia de </a:t>
            </a:r>
            <a:r>
              <a:rPr lang="es-MX" dirty="0">
                <a:solidFill>
                  <a:srgbClr val="C00000"/>
                </a:solidFill>
              </a:rPr>
              <a:t>Yodo biomolecular </a:t>
            </a:r>
            <a:r>
              <a:rPr lang="es-MX" b="1" i="1" dirty="0">
                <a:solidFill>
                  <a:srgbClr val="C00000"/>
                </a:solidFill>
              </a:rPr>
              <a:t>del cual dependen la formación del cerebro y el sistema </a:t>
            </a:r>
            <a:r>
              <a:rPr lang="es-MX" b="1" i="1" dirty="0" smtClean="0">
                <a:solidFill>
                  <a:srgbClr val="C00000"/>
                </a:solidFill>
              </a:rPr>
              <a:t>inmunológico</a:t>
            </a:r>
            <a:r>
              <a:rPr lang="es-MX" dirty="0" smtClean="0">
                <a:solidFill>
                  <a:srgbClr val="C00000"/>
                </a:solidFill>
              </a:rPr>
              <a:t>, </a:t>
            </a:r>
            <a:r>
              <a:rPr lang="es-MX" dirty="0">
                <a:solidFill>
                  <a:srgbClr val="C00000"/>
                </a:solidFill>
              </a:rPr>
              <a:t>desde el feto hasta la infancia </a:t>
            </a:r>
            <a:r>
              <a:rPr lang="es-MX" dirty="0" smtClean="0">
                <a:solidFill>
                  <a:srgbClr val="C00000"/>
                </a:solidFill>
              </a:rPr>
              <a:t>temprana, </a:t>
            </a:r>
            <a:r>
              <a:rPr lang="es-MX" b="1" i="1" dirty="0">
                <a:solidFill>
                  <a:srgbClr val="C00000"/>
                </a:solidFill>
              </a:rPr>
              <a:t>lo que determina el coeficiente </a:t>
            </a:r>
            <a:r>
              <a:rPr lang="es-MX" b="1" i="1" dirty="0" smtClean="0">
                <a:solidFill>
                  <a:srgbClr val="C00000"/>
                </a:solidFill>
              </a:rPr>
              <a:t>intelectual y el aprendizaje.</a:t>
            </a:r>
          </a:p>
          <a:p>
            <a:endParaRPr lang="es-MX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4">
                  <a:lumMod val="40000"/>
                  <a:lumOff val="60000"/>
                  <a:alpha val="10000"/>
                </a:schemeClr>
              </a:gs>
              <a:gs pos="35000">
                <a:schemeClr val="dk1">
                  <a:tint val="37000"/>
                  <a:satMod val="300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s-MX" dirty="0" smtClean="0"/>
              <a:t>YODO – EL MINERAL IGNORADO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512" y="1600200"/>
            <a:ext cx="8640960" cy="5069160"/>
          </a:xfr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97000">
                <a:schemeClr val="accent6">
                  <a:tint val="37000"/>
                  <a:satMod val="300000"/>
                </a:schemeClr>
              </a:gs>
              <a:gs pos="53000">
                <a:schemeClr val="accent6">
                  <a:tint val="15000"/>
                  <a:satMod val="350000"/>
                  <a:alpha val="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es-MX" dirty="0" smtClean="0">
                <a:solidFill>
                  <a:srgbClr val="002060"/>
                </a:solidFill>
              </a:rPr>
              <a:t>Las algas marinas y la tiroides son similares: ambas acumulan y retienen el Yodo.</a:t>
            </a:r>
          </a:p>
          <a:p>
            <a:r>
              <a:rPr lang="es-MX" i="1" dirty="0">
                <a:solidFill>
                  <a:srgbClr val="C00000"/>
                </a:solidFill>
              </a:rPr>
              <a:t>D</a:t>
            </a:r>
            <a:r>
              <a:rPr lang="es-MX" i="1" dirty="0" smtClean="0">
                <a:solidFill>
                  <a:srgbClr val="C00000"/>
                </a:solidFill>
              </a:rPr>
              <a:t>eficiencia </a:t>
            </a:r>
            <a:r>
              <a:rPr lang="es-MX" i="1" dirty="0">
                <a:solidFill>
                  <a:srgbClr val="C00000"/>
                </a:solidFill>
              </a:rPr>
              <a:t>de Yodo </a:t>
            </a:r>
            <a:r>
              <a:rPr lang="es-MX" i="1" dirty="0" smtClean="0">
                <a:solidFill>
                  <a:srgbClr val="C00000"/>
                </a:solidFill>
              </a:rPr>
              <a:t>= causa mundial más </a:t>
            </a:r>
            <a:r>
              <a:rPr lang="es-MX" i="1" dirty="0">
                <a:solidFill>
                  <a:srgbClr val="C00000"/>
                </a:solidFill>
              </a:rPr>
              <a:t>común </a:t>
            </a:r>
            <a:r>
              <a:rPr lang="es-MX" i="1" dirty="0" smtClean="0">
                <a:solidFill>
                  <a:srgbClr val="C00000"/>
                </a:solidFill>
              </a:rPr>
              <a:t>de </a:t>
            </a:r>
            <a:r>
              <a:rPr lang="es-MX" i="1" dirty="0">
                <a:solidFill>
                  <a:srgbClr val="C00000"/>
                </a:solidFill>
              </a:rPr>
              <a:t>daño cerebral</a:t>
            </a:r>
            <a:r>
              <a:rPr lang="es-MX" i="1" dirty="0" smtClean="0">
                <a:solidFill>
                  <a:srgbClr val="C00000"/>
                </a:solidFill>
              </a:rPr>
              <a:t>, y </a:t>
            </a:r>
            <a:r>
              <a:rPr lang="es-MX" i="1" dirty="0">
                <a:solidFill>
                  <a:srgbClr val="C00000"/>
                </a:solidFill>
              </a:rPr>
              <a:t>la más </a:t>
            </a:r>
            <a:r>
              <a:rPr lang="es-MX" i="1" dirty="0" smtClean="0">
                <a:solidFill>
                  <a:srgbClr val="C00000"/>
                </a:solidFill>
              </a:rPr>
              <a:t>prevenible</a:t>
            </a:r>
          </a:p>
          <a:p>
            <a:r>
              <a:rPr lang="es-MX" dirty="0" smtClean="0">
                <a:solidFill>
                  <a:srgbClr val="002060"/>
                </a:solidFill>
              </a:rPr>
              <a:t>Población </a:t>
            </a:r>
            <a:r>
              <a:rPr lang="es-MX" dirty="0">
                <a:solidFill>
                  <a:srgbClr val="002060"/>
                </a:solidFill>
              </a:rPr>
              <a:t>mundial </a:t>
            </a:r>
            <a:r>
              <a:rPr lang="es-MX" dirty="0" smtClean="0">
                <a:solidFill>
                  <a:srgbClr val="002060"/>
                </a:solidFill>
              </a:rPr>
              <a:t>con deficiencia </a:t>
            </a:r>
            <a:r>
              <a:rPr lang="es-MX" dirty="0">
                <a:solidFill>
                  <a:srgbClr val="002060"/>
                </a:solidFill>
              </a:rPr>
              <a:t>de </a:t>
            </a:r>
            <a:r>
              <a:rPr lang="es-MX" dirty="0" smtClean="0">
                <a:solidFill>
                  <a:srgbClr val="002060"/>
                </a:solidFill>
              </a:rPr>
              <a:t>Yodo: 2.2 </a:t>
            </a:r>
            <a:r>
              <a:rPr lang="es-MX" dirty="0">
                <a:solidFill>
                  <a:srgbClr val="002060"/>
                </a:solidFill>
              </a:rPr>
              <a:t>mil millones en 130 países (</a:t>
            </a:r>
            <a:r>
              <a:rPr lang="es-MX" dirty="0" smtClean="0">
                <a:solidFill>
                  <a:srgbClr val="002060"/>
                </a:solidFill>
              </a:rPr>
              <a:t>OMS-1999)</a:t>
            </a:r>
          </a:p>
          <a:p>
            <a:r>
              <a:rPr lang="es-MX" i="1" dirty="0">
                <a:solidFill>
                  <a:srgbClr val="C00000"/>
                </a:solidFill>
              </a:rPr>
              <a:t>L</a:t>
            </a:r>
            <a:r>
              <a:rPr lang="es-MX" i="1" dirty="0" smtClean="0">
                <a:solidFill>
                  <a:srgbClr val="C00000"/>
                </a:solidFill>
              </a:rPr>
              <a:t>actantes de madres con insuficiencia </a:t>
            </a:r>
            <a:r>
              <a:rPr lang="es-MX" i="1" dirty="0">
                <a:solidFill>
                  <a:srgbClr val="C00000"/>
                </a:solidFill>
              </a:rPr>
              <a:t>de </a:t>
            </a:r>
            <a:r>
              <a:rPr lang="es-MX" i="1" dirty="0" smtClean="0">
                <a:solidFill>
                  <a:srgbClr val="C00000"/>
                </a:solidFill>
              </a:rPr>
              <a:t>yodo en el </a:t>
            </a:r>
            <a:r>
              <a:rPr lang="es-MX" i="1" dirty="0">
                <a:solidFill>
                  <a:srgbClr val="C00000"/>
                </a:solidFill>
              </a:rPr>
              <a:t>embarazo tienen </a:t>
            </a:r>
            <a:r>
              <a:rPr lang="es-MX" i="1" dirty="0" smtClean="0">
                <a:solidFill>
                  <a:srgbClr val="C00000"/>
                </a:solidFill>
              </a:rPr>
              <a:t>aspecto </a:t>
            </a:r>
            <a:r>
              <a:rPr lang="es-MX" i="1" dirty="0">
                <a:solidFill>
                  <a:srgbClr val="C00000"/>
                </a:solidFill>
              </a:rPr>
              <a:t>normal pero </a:t>
            </a:r>
            <a:r>
              <a:rPr lang="es-MX" i="1" dirty="0" smtClean="0">
                <a:solidFill>
                  <a:srgbClr val="C00000"/>
                </a:solidFill>
              </a:rPr>
              <a:t>han </a:t>
            </a:r>
            <a:r>
              <a:rPr lang="es-MX" i="1" dirty="0">
                <a:solidFill>
                  <a:srgbClr val="C00000"/>
                </a:solidFill>
              </a:rPr>
              <a:t>sufrido </a:t>
            </a:r>
            <a:r>
              <a:rPr lang="es-MX" i="1" dirty="0" smtClean="0">
                <a:solidFill>
                  <a:srgbClr val="C00000"/>
                </a:solidFill>
              </a:rPr>
              <a:t>lesiones cerebrales </a:t>
            </a:r>
            <a:r>
              <a:rPr lang="es-MX" i="1" dirty="0">
                <a:solidFill>
                  <a:srgbClr val="C00000"/>
                </a:solidFill>
              </a:rPr>
              <a:t>y </a:t>
            </a:r>
            <a:r>
              <a:rPr lang="es-MX" i="1" dirty="0" smtClean="0">
                <a:solidFill>
                  <a:srgbClr val="C00000"/>
                </a:solidFill>
              </a:rPr>
              <a:t>disminución del IQ lo </a:t>
            </a:r>
            <a:r>
              <a:rPr lang="es-MX" i="1" dirty="0">
                <a:solidFill>
                  <a:srgbClr val="C00000"/>
                </a:solidFill>
              </a:rPr>
              <a:t>cual afecta </a:t>
            </a:r>
            <a:r>
              <a:rPr lang="es-MX" i="1" dirty="0" smtClean="0">
                <a:solidFill>
                  <a:srgbClr val="C00000"/>
                </a:solidFill>
              </a:rPr>
              <a:t>su capacidad </a:t>
            </a:r>
            <a:r>
              <a:rPr lang="es-MX" i="1" dirty="0">
                <a:solidFill>
                  <a:srgbClr val="C00000"/>
                </a:solidFill>
              </a:rPr>
              <a:t>de </a:t>
            </a:r>
            <a:r>
              <a:rPr lang="es-MX" i="1" dirty="0" smtClean="0">
                <a:solidFill>
                  <a:srgbClr val="C00000"/>
                </a:solidFill>
              </a:rPr>
              <a:t>desarrollo pleno</a:t>
            </a:r>
            <a:endParaRPr lang="es-MX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886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5111</TotalTime>
  <Words>1189</Words>
  <Application>Microsoft Office PowerPoint</Application>
  <PresentationFormat>Presentación en pantalla (4:3)</PresentationFormat>
  <Paragraphs>68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3" baseType="lpstr">
      <vt:lpstr>Arial</vt:lpstr>
      <vt:lpstr>Calibri</vt:lpstr>
      <vt:lpstr>Tema de Office</vt:lpstr>
      <vt:lpstr>ALGAS MARINAS y EVOLUCIÓN</vt:lpstr>
      <vt:lpstr>OMEGA 3: LOS RESPONSABLES DEL DESARROLLO DE LA INTELIGENCIA HUMANA</vt:lpstr>
      <vt:lpstr>VINCULACIÓN DE LA DIETA  CON EL TAMAÑO DEL CEREBRO</vt:lpstr>
      <vt:lpstr>Crecimiento del Cerebro =  Dieta + Herramientas + Lenguaje</vt:lpstr>
      <vt:lpstr>Presentación de PowerPoint</vt:lpstr>
      <vt:lpstr>Presentación de PowerPoint</vt:lpstr>
      <vt:lpstr>Presentación de PowerPoint</vt:lpstr>
      <vt:lpstr>LAS ALGAS MARINAS </vt:lpstr>
      <vt:lpstr>YODO – EL MINERAL IGNORADO</vt:lpstr>
      <vt:lpstr>Presentación de PowerPoint</vt:lpstr>
      <vt:lpstr>DE TODOS LOS ELEMENTOS ESENCIALES, EL MENOS COMPRENDIDO E IRRACIONALMENTE TEMIDO  ES EL YODO, SIENDO EL MÁS SEGURO DE TODOS</vt:lpstr>
      <vt:lpstr>Presentación de PowerPoint</vt:lpstr>
      <vt:lpstr>A MÁS YODO MEJOR SALUD</vt:lpstr>
      <vt:lpstr>Presentación de PowerPoint</vt:lpstr>
      <vt:lpstr>Presentación de PowerPoint</vt:lpstr>
      <vt:lpstr>Presentación de PowerPoint</vt:lpstr>
      <vt:lpstr>Cosecha de algas  en México </vt:lpstr>
      <vt:lpstr>Diferentes opciones y presentaciones 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Opciones nutricionales con ingredientes marinos</dc:title>
  <dc:creator>hp</dc:creator>
  <cp:lastModifiedBy>IGNACIO BEAMONTE</cp:lastModifiedBy>
  <cp:revision>57</cp:revision>
  <dcterms:created xsi:type="dcterms:W3CDTF">2013-02-07T16:06:45Z</dcterms:created>
  <dcterms:modified xsi:type="dcterms:W3CDTF">2018-08-07T02:27:48Z</dcterms:modified>
</cp:coreProperties>
</file>